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6"/>
  </p:notesMasterIdLst>
  <p:sldIdLst>
    <p:sldId id="256" r:id="rId3"/>
    <p:sldId id="257" r:id="rId4"/>
    <p:sldId id="258" r:id="rId5"/>
    <p:sldId id="278" r:id="rId6"/>
    <p:sldId id="277" r:id="rId7"/>
    <p:sldId id="279" r:id="rId8"/>
    <p:sldId id="276" r:id="rId9"/>
    <p:sldId id="259" r:id="rId10"/>
    <p:sldId id="260" r:id="rId11"/>
    <p:sldId id="261" r:id="rId12"/>
    <p:sldId id="262" r:id="rId13"/>
    <p:sldId id="263" r:id="rId14"/>
    <p:sldId id="273" r:id="rId15"/>
    <p:sldId id="264" r:id="rId16"/>
    <p:sldId id="265" r:id="rId17"/>
    <p:sldId id="274" r:id="rId18"/>
    <p:sldId id="266" r:id="rId19"/>
    <p:sldId id="267" r:id="rId20"/>
    <p:sldId id="268" r:id="rId21"/>
    <p:sldId id="270" r:id="rId22"/>
    <p:sldId id="269" r:id="rId23"/>
    <p:sldId id="271" r:id="rId24"/>
    <p:sldId id="272" r:id="rId25"/>
  </p:sldIdLst>
  <p:sldSz cx="18288000" cy="10287000"/>
  <p:notesSz cx="6858000" cy="9144000"/>
  <p:embeddedFontLst>
    <p:embeddedFont>
      <p:font typeface="Proxima Nova" panose="020B060402020202020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Proxima Nova Semibold" panose="020B0604020202020204" charset="0"/>
      <p:regular r:id="rId32"/>
      <p:bold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309E0-5DB6-49AF-9F79-C8119BC9FA80}">
  <a:tblStyle styleId="{FF5309E0-5DB6-49AF-9F79-C8119BC9FA80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61" autoAdjust="0"/>
  </p:normalViewPr>
  <p:slideViewPr>
    <p:cSldViewPr snapToGrid="0">
      <p:cViewPr varScale="1">
        <p:scale>
          <a:sx n="70" d="100"/>
          <a:sy n="70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ef4aa851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ef4aa851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ef4aa851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ef4aa851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ef4aa851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ef4aa851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ef4aa851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ef4aa851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697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ef4aa851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ef4aa851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c6e0b007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c6e0b007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ef4aa851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ef4aa851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371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ef4aa851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ef4aa851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c6e0b007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c6e0b007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ef4aa851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ef4aa851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ef4aa85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ef4aa85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ef4aa851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ef4aa851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ef4aa851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ef4aa851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28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ef4aa851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ef4aa851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943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9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c4278b4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c4278b4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ef4aa851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ef4aa851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382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Сетка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5177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3_Вертикальный список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590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3_Слайд с картинко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изображение на слайд, затем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помощью инструмента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обрезку с помощью прямоугольника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закруглёнными углами.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Добавьте чёрную обводку в 8 пикселей. Поместите изображение в 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выровняйте иллюстрацию по заданным направляющим. Изображение должно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перекрывать собой пунктирную линию.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7390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6_Цитата с фотографие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8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69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73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5984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6_Цитат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78657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7_Описание спикера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69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73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612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7_Описание спикера 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3600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-RU" sz="3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69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0372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4_Шесть элементов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Впишите в круг иконку или текстовое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значение с размером шрифта 30pt.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927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4_Три элемента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Впишите в круг иконку или текстовое </a:t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значение с размером шрифта 56pt.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1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7615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5_Большая цифра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203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Нижний текстовый блок используйте для написания имени, фамилии и должности.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72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8_Финальный слайд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21600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21600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443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8_Финальный слайд 2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21600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8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21600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01030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2_Слайд раздел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lv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3578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2_Слайд раздел 2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endParaRPr sz="96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6000" rIns="91425" bIns="0" anchor="t" anchorCtr="0">
            <a:noAutofit/>
          </a:bodyPr>
          <a:lstStyle>
            <a:lvl1pPr lv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38673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2_Слайд раздел 3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1332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2_Слайд раздел 3_2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634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2_Слайд раздел 3_3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3146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2_Слайд раздел 3_4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72571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1_Титульный слайд с изображением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lang="ru-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lang="ru-RU" sz="105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44077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4069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ru-RU" sz="32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8976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Сетка 1 Зелёный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6978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roxima Nova"/>
              <a:buChar char="●"/>
              <a:defRPr sz="36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○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■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○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■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○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■"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16058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0/20/729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hyperlink" Target="http://places2.csail.mit.edu/download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0/20/7299" TargetMode="External"/><Relationship Id="rId7" Type="http://schemas.openxmlformats.org/officeDocument/2006/relationships/hyperlink" Target="http://places2.csail.mit.edu/download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image-classifier-house-room-type-classification-using-monk-library-d633795a42ef" TargetMode="External"/><Relationship Id="rId5" Type="http://schemas.openxmlformats.org/officeDocument/2006/relationships/hyperlink" Target="https://arxiv.org/pdf/1707.05489.pdf" TargetMode="External"/><Relationship Id="rId4" Type="http://schemas.openxmlformats.org/officeDocument/2006/relationships/hyperlink" Target="https://vc.ru/ml/138697-kak-ya-nashel-krasivuyu-kvartiru-s-horoshim-remontom-s-pomoshchyu-sobstvennoy-neyroseti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0/20/729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7.05489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"/>
          <p:cNvSpPr txBox="1"/>
          <p:nvPr/>
        </p:nvSpPr>
        <p:spPr>
          <a:xfrm>
            <a:off x="551850" y="489600"/>
            <a:ext cx="132819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Оценка ремонта  квартиры по фотографии 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Дипломная работа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студент DS-23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93" name="Google Shape;393;p2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4" name="Google Shape;394;p2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224" y="723900"/>
            <a:ext cx="3896776" cy="9547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"/>
          <p:cNvSpPr txBox="1"/>
          <p:nvPr/>
        </p:nvSpPr>
        <p:spPr>
          <a:xfrm>
            <a:off x="1121723" y="481987"/>
            <a:ext cx="16464295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 dirty="0">
                <a:latin typeface="Proxima Nova"/>
                <a:ea typeface="Proxima Nova"/>
                <a:cs typeface="Proxima Nova"/>
                <a:sym typeface="Proxima Nova"/>
              </a:rPr>
              <a:t>Результаты разделения интерьера и экстерьера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29"/>
          <p:cNvSpPr txBox="1"/>
          <p:nvPr/>
        </p:nvSpPr>
        <p:spPr>
          <a:xfrm>
            <a:off x="7826713" y="1359150"/>
            <a:ext cx="100458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Изображения экстерьера и интерьера, предсказанные нейросетью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4" name="Google Shape;454;p29"/>
          <p:cNvPicPr preferRelativeResize="0"/>
          <p:nvPr/>
        </p:nvPicPr>
        <p:blipFill rotWithShape="1">
          <a:blip r:embed="rId3">
            <a:alphaModFix/>
          </a:blip>
          <a:srcRect l="11653" t="6410" r="8416"/>
          <a:stretch/>
        </p:blipFill>
        <p:spPr>
          <a:xfrm>
            <a:off x="680713" y="4416739"/>
            <a:ext cx="7146000" cy="54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9"/>
          <p:cNvSpPr txBox="1"/>
          <p:nvPr/>
        </p:nvSpPr>
        <p:spPr>
          <a:xfrm>
            <a:off x="754476" y="1690113"/>
            <a:ext cx="6671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Обученная на небольшом датасете нейросеть определила 15664 изображений интерьера ( 53,9 %) 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551850" y="3273000"/>
            <a:ext cx="71460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latin typeface="Proxima Nova"/>
                <a:ea typeface="Proxima Nova"/>
                <a:cs typeface="Proxima Nova"/>
                <a:sym typeface="Proxima Nova"/>
              </a:rPr>
              <a:t>Распределения по классам </a:t>
            </a:r>
            <a:endParaRPr sz="26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latin typeface="Proxima Nova"/>
                <a:ea typeface="Proxima Nova"/>
                <a:cs typeface="Proxima Nova"/>
                <a:sym typeface="Proxima Nova"/>
              </a:rPr>
              <a:t>экстерьера и интерьера</a:t>
            </a:r>
            <a:endParaRPr sz="24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7" name="Google Shape;4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7145" y="2344950"/>
            <a:ext cx="9028873" cy="74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Баланс классов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801200" y="1558950"/>
            <a:ext cx="66711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После удаления изображений экстерьера баланс классов по типу ремонта стал таким: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4" name="Google Shape;4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99" y="3235222"/>
            <a:ext cx="7065543" cy="65619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5" name="Google Shape;465;p30"/>
          <p:cNvGraphicFramePr/>
          <p:nvPr/>
        </p:nvGraphicFramePr>
        <p:xfrm>
          <a:off x="9023503" y="2962450"/>
          <a:ext cx="8457025" cy="4947100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116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Тип ремонта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Количество изображений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Без ремонта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2967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Косметический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4070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Евро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4655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Дизанейрский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3972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 dirty="0" smtClean="0">
                <a:latin typeface="Proxima Nova"/>
                <a:ea typeface="Proxima Nova"/>
                <a:cs typeface="Proxima Nova"/>
                <a:sym typeface="Proxima Nova"/>
              </a:rPr>
              <a:t>Промежуточные результаты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1372700" y="1623300"/>
            <a:ext cx="151674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Для решения задачи классификации ремонта были опробованы несколько предобученных моделей: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72" name="Google Shape;472;p31"/>
          <p:cNvGraphicFramePr/>
          <p:nvPr/>
        </p:nvGraphicFramePr>
        <p:xfrm>
          <a:off x="1981041" y="3196788"/>
          <a:ext cx="12877800" cy="6094100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177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9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b="1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Предобученные модели</a:t>
                      </a:r>
                      <a:endParaRPr sz="25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Точность на тестовой выборке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VGG16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0.404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ResNet101V2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0.381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Xception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0.441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InceptionV3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0.413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ResNet50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0.459</a:t>
                      </a:r>
                      <a:endParaRPr sz="25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500" b="1" dirty="0">
                <a:latin typeface="Proxima Nova"/>
                <a:ea typeface="Proxima Nova"/>
                <a:cs typeface="Proxima Nova"/>
                <a:sym typeface="Proxima Nova"/>
              </a:rPr>
              <a:t>Матрицы ошибок 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1149768" y="1484145"/>
            <a:ext cx="15167400" cy="98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Матрицы ошибок для различных архиктетур: 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04" y="2188239"/>
            <a:ext cx="5255025" cy="394126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01" y="2264164"/>
            <a:ext cx="5153790" cy="386534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770" y="2264164"/>
            <a:ext cx="5025479" cy="376911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49" y="6033274"/>
            <a:ext cx="5617279" cy="421295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28" y="6033273"/>
            <a:ext cx="5617278" cy="421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Финальная модель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753550" y="6639300"/>
            <a:ext cx="13534200" cy="320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versampling </a:t>
            </a:r>
            <a:r>
              <a:rPr lang="en-US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добавлени</a:t>
            </a:r>
            <a:r>
              <a:rPr lang="ru-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ем 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аугментаций </a:t>
            </a: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изображений: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Зеркальное отражение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Случайный фрагмент картинки 300х300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Яркость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Количество картинок в каждом 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классе выросло до </a:t>
            </a: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 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000.</a:t>
            </a:r>
            <a:endParaRPr sz="1200" dirty="0"/>
          </a:p>
        </p:txBody>
      </p:sp>
      <p:sp>
        <p:nvSpPr>
          <p:cNvPr id="479" name="Google Shape;479;p32"/>
          <p:cNvSpPr/>
          <p:nvPr/>
        </p:nvSpPr>
        <p:spPr>
          <a:xfrm>
            <a:off x="753550" y="21684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480" name="Google Shape;480;p32"/>
          <p:cNvSpPr txBox="1"/>
          <p:nvPr/>
        </p:nvSpPr>
        <p:spPr>
          <a:xfrm>
            <a:off x="1416400" y="2092275"/>
            <a:ext cx="8979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Все слои модели EfficientNetB0 (без тренировки)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tf.keras.layers.GlobalAveragePooling2D()(x)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tf.keras.layers.Dense(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512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, activation=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'relu'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tf.keras.layers.BatchNormalization()(x)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tf.keras.layers.Activation(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'relu'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tf.keras.layers.Dropout(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0.7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tf.keras.layers.Dense(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, activation=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'softmax'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753550" y="27780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482" name="Google Shape;482;p32"/>
          <p:cNvSpPr/>
          <p:nvPr/>
        </p:nvSpPr>
        <p:spPr>
          <a:xfrm>
            <a:off x="753550" y="34313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/>
          </a:p>
        </p:txBody>
      </p:sp>
      <p:sp>
        <p:nvSpPr>
          <p:cNvPr id="483" name="Google Shape;483;p32"/>
          <p:cNvSpPr txBox="1"/>
          <p:nvPr/>
        </p:nvSpPr>
        <p:spPr>
          <a:xfrm>
            <a:off x="646275" y="13903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/>
          </a:p>
        </p:txBody>
      </p:sp>
      <p:sp>
        <p:nvSpPr>
          <p:cNvPr id="484" name="Google Shape;484;p32"/>
          <p:cNvSpPr/>
          <p:nvPr/>
        </p:nvSpPr>
        <p:spPr>
          <a:xfrm>
            <a:off x="753550" y="40409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/>
          </a:p>
        </p:txBody>
      </p:sp>
      <p:sp>
        <p:nvSpPr>
          <p:cNvPr id="485" name="Google Shape;485;p32"/>
          <p:cNvSpPr/>
          <p:nvPr/>
        </p:nvSpPr>
        <p:spPr>
          <a:xfrm>
            <a:off x="753550" y="46505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/>
          </a:p>
        </p:txBody>
      </p:sp>
      <p:sp>
        <p:nvSpPr>
          <p:cNvPr id="486" name="Google Shape;486;p32"/>
          <p:cNvSpPr/>
          <p:nvPr/>
        </p:nvSpPr>
        <p:spPr>
          <a:xfrm>
            <a:off x="753550" y="52601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b="1"/>
          </a:p>
        </p:txBody>
      </p:sp>
      <p:sp>
        <p:nvSpPr>
          <p:cNvPr id="487" name="Google Shape;487;p32"/>
          <p:cNvSpPr/>
          <p:nvPr/>
        </p:nvSpPr>
        <p:spPr>
          <a:xfrm>
            <a:off x="753550" y="58223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b="1"/>
          </a:p>
        </p:txBody>
      </p:sp>
      <p:sp>
        <p:nvSpPr>
          <p:cNvPr id="488" name="Google Shape;488;p32"/>
          <p:cNvSpPr txBox="1"/>
          <p:nvPr/>
        </p:nvSpPr>
        <p:spPr>
          <a:xfrm>
            <a:off x="9547600" y="1524300"/>
            <a:ext cx="88500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Другие параметры модели: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веса: ImageNet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оптимизатор: Adam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функция потерь: categorical crossentropy 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метрика: accuracy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число итераций: 312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число эпох: 30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/>
          <p:nvPr/>
        </p:nvSpPr>
        <p:spPr>
          <a:xfrm>
            <a:off x="860200" y="512646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4" name="Google Shape;4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00" y="2152971"/>
            <a:ext cx="845820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3"/>
          <p:cNvSpPr txBox="1"/>
          <p:nvPr/>
        </p:nvSpPr>
        <p:spPr>
          <a:xfrm>
            <a:off x="10275375" y="2012359"/>
            <a:ext cx="7043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Точность на тестовой выборке </a:t>
            </a: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0.46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6" name="Google Shape;4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6275" y="3197509"/>
            <a:ext cx="6535500" cy="53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3"/>
          <p:cNvSpPr txBox="1"/>
          <p:nvPr/>
        </p:nvSpPr>
        <p:spPr>
          <a:xfrm>
            <a:off x="12214700" y="2874259"/>
            <a:ext cx="32388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Матрица ошибок</a:t>
            </a:r>
            <a:endParaRPr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630100" y="1512733"/>
            <a:ext cx="827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точности от номера эпохи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33"/>
          <p:cNvSpPr txBox="1"/>
          <p:nvPr/>
        </p:nvSpPr>
        <p:spPr>
          <a:xfrm>
            <a:off x="82588" y="5637583"/>
            <a:ext cx="93723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latin typeface="Proxima Nova"/>
                <a:ea typeface="Proxima Nova"/>
                <a:cs typeface="Proxima Nova"/>
                <a:sym typeface="Proxima Nova"/>
              </a:rPr>
              <a:t>График зависимости значения функции потерь </a:t>
            </a:r>
            <a:endParaRPr lang="ru" sz="26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 smtClean="0">
                <a:latin typeface="Proxima Nova"/>
                <a:ea typeface="Proxima Nova"/>
                <a:cs typeface="Proxima Nova"/>
                <a:sym typeface="Proxima Nova"/>
              </a:rPr>
              <a:t>от </a:t>
            </a:r>
            <a:r>
              <a:rPr lang="ru" sz="2600" dirty="0">
                <a:latin typeface="Proxima Nova"/>
                <a:ea typeface="Proxima Nova"/>
                <a:cs typeface="Proxima Nova"/>
                <a:sym typeface="Proxima Nova"/>
              </a:rPr>
              <a:t>номера эпохи</a:t>
            </a:r>
            <a:endParaRPr sz="24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0" name="Google Shape;5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00" y="6578421"/>
            <a:ext cx="85153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 dirty="0" smtClean="0">
                <a:latin typeface="Proxima Nova"/>
                <a:ea typeface="Proxima Nova"/>
                <a:cs typeface="Proxima Nova"/>
                <a:sym typeface="Proxima Nova"/>
              </a:rPr>
              <a:t>Отчет о классификации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1372700" y="1623300"/>
            <a:ext cx="151674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72" name="Google Shape;472;p31"/>
          <p:cNvGraphicFramePr/>
          <p:nvPr>
            <p:extLst>
              <p:ext uri="{D42A27DB-BD31-4B8C-83A1-F6EECF244321}">
                <p14:modId xmlns:p14="http://schemas.microsoft.com/office/powerpoint/2010/main" val="277612683"/>
              </p:ext>
            </p:extLst>
          </p:nvPr>
        </p:nvGraphicFramePr>
        <p:xfrm>
          <a:off x="1372700" y="1623300"/>
          <a:ext cx="13867299" cy="8337651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3270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471">
                  <a:extLst>
                    <a:ext uri="{9D8B030D-6E8A-4147-A177-3AD203B41FA5}">
                      <a16:colId xmlns:a16="http://schemas.microsoft.com/office/drawing/2014/main" val="1827894712"/>
                    </a:ext>
                  </a:extLst>
                </a:gridCol>
                <a:gridCol w="3084347">
                  <a:extLst>
                    <a:ext uri="{9D8B030D-6E8A-4147-A177-3AD203B41FA5}">
                      <a16:colId xmlns:a16="http://schemas.microsoft.com/office/drawing/2014/main" val="3795785701"/>
                    </a:ext>
                  </a:extLst>
                </a:gridCol>
                <a:gridCol w="2137011">
                  <a:extLst>
                    <a:ext uri="{9D8B030D-6E8A-4147-A177-3AD203B41FA5}">
                      <a16:colId xmlns:a16="http://schemas.microsoft.com/office/drawing/2014/main" val="2956616759"/>
                    </a:ext>
                  </a:extLst>
                </a:gridCol>
                <a:gridCol w="22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0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5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precision </a:t>
                      </a:r>
                      <a:endParaRPr sz="25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5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 </a:t>
                      </a:r>
                      <a:endParaRPr sz="25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5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sz="25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25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Без ремонта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.60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0.63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0.62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890</a:t>
                      </a:r>
                      <a:endParaRPr sz="25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12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Косметический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0.38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0.39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1221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Евро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0.41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0.41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1397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Дизайнерский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0.48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1192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4700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518118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macro </a:t>
                      </a:r>
                      <a:r>
                        <a:rPr lang="en-US" sz="2500" b="1" i="0" u="none" strike="noStrike" cap="none" dirty="0" err="1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avg</a:t>
                      </a:r>
                      <a:r>
                        <a:rPr lang="en-US" sz="25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2500" b="1" i="0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4700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18411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weighted </a:t>
                      </a:r>
                      <a:r>
                        <a:rPr lang="en-US" sz="2500" b="1" i="0" u="none" strike="noStrike" cap="none" dirty="0" err="1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avg</a:t>
                      </a:r>
                      <a:r>
                        <a:rPr lang="en-US" sz="25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2500" b="1" i="0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4700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94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90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Неправильные предсказания модели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3" y="1470525"/>
            <a:ext cx="17655075" cy="79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Правильные предсказания модели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2" name="Google Shape;5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0" y="1506450"/>
            <a:ext cx="18160450" cy="85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 txBox="1"/>
          <p:nvPr/>
        </p:nvSpPr>
        <p:spPr>
          <a:xfrm>
            <a:off x="1271850" y="511205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Алгоритм t-SNE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36"/>
          <p:cNvSpPr txBox="1"/>
          <p:nvPr/>
        </p:nvSpPr>
        <p:spPr>
          <a:xfrm>
            <a:off x="1043661" y="1363318"/>
            <a:ext cx="16322589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Для выяснения причин малой точности, было предложено применить к данным алгоритм понижения размерности 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t-SNE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 smtClean="0">
                <a:latin typeface="Proxima Nova"/>
                <a:ea typeface="Proxima Nova"/>
                <a:cs typeface="Proxima Nova"/>
                <a:sym typeface="Proxima Nova"/>
              </a:rPr>
              <a:t>Эмбеддинги</a:t>
            </a: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 из дескрипторов после </a:t>
            </a:r>
            <a:r>
              <a:rPr lang="ru-RU" sz="2800" dirty="0" err="1" smtClean="0">
                <a:latin typeface="Proxima Nova"/>
                <a:ea typeface="Proxima Nova"/>
                <a:cs typeface="Proxima Nova"/>
                <a:sym typeface="Proxima Nova"/>
              </a:rPr>
              <a:t>нейросети</a:t>
            </a: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 на тестовых данных 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20" y="3035483"/>
            <a:ext cx="6592824" cy="5813439"/>
          </a:xfrm>
          <a:prstGeom prst="rect">
            <a:avLst/>
          </a:prstGeom>
        </p:spPr>
      </p:pic>
      <p:sp>
        <p:nvSpPr>
          <p:cNvPr id="5" name="Google Shape;518;p36"/>
          <p:cNvSpPr txBox="1"/>
          <p:nvPr/>
        </p:nvSpPr>
        <p:spPr>
          <a:xfrm>
            <a:off x="920831" y="8848922"/>
            <a:ext cx="16322589" cy="11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 Проверка на соответствие метки изображения к </a:t>
            </a: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категории </a:t>
            </a: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ремонта с помощью случайного выбора 30 изображений в каждой категории показала несоответствие 31% данных.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3086" y="2271282"/>
            <a:ext cx="3543950" cy="24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3294" y="2222370"/>
            <a:ext cx="3280827" cy="2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5"/>
          <p:cNvSpPr txBox="1"/>
          <p:nvPr/>
        </p:nvSpPr>
        <p:spPr>
          <a:xfrm>
            <a:off x="10761676" y="784878"/>
            <a:ext cx="7526324" cy="133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762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ru" sz="2800" dirty="0" smtClean="0">
                <a:latin typeface="Proxima Nova"/>
                <a:ea typeface="Proxima Nova"/>
                <a:cs typeface="Proxima Nova"/>
                <a:sym typeface="Proxima Nova"/>
              </a:rPr>
              <a:t>Типы ремонта</a:t>
            </a:r>
            <a:endParaRPr lang="en-US" sz="2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ru" sz="2800" dirty="0" smtClean="0">
                <a:latin typeface="Proxima Nova"/>
                <a:ea typeface="Proxima Nova"/>
                <a:cs typeface="Proxima Nova"/>
                <a:sym typeface="Proxima Nova"/>
              </a:rPr>
              <a:t>Без </a:t>
            </a:r>
            <a:r>
              <a:rPr lang="ru" sz="2800" dirty="0">
                <a:latin typeface="Proxima Nova"/>
                <a:ea typeface="Proxima Nova"/>
                <a:cs typeface="Proxima Nova"/>
                <a:sym typeface="Proxima Nova"/>
              </a:rPr>
              <a:t>ремонта         </a:t>
            </a:r>
            <a:r>
              <a:rPr lang="ru" sz="2800" dirty="0" smtClean="0"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en-US" sz="2800" dirty="0" smtClean="0">
                <a:latin typeface="Proxima Nova"/>
                <a:ea typeface="Proxima Nova"/>
                <a:cs typeface="Proxima Nova"/>
                <a:sym typeface="Proxima Nova"/>
              </a:rPr>
              <a:t>         </a:t>
            </a:r>
            <a:r>
              <a:rPr lang="ru" sz="2800" dirty="0" smtClean="0">
                <a:latin typeface="Proxima Nova"/>
                <a:ea typeface="Proxima Nova"/>
                <a:cs typeface="Proxima Nova"/>
                <a:sym typeface="Proxima Nova"/>
              </a:rPr>
              <a:t>Косметический </a:t>
            </a:r>
            <a:endParaRPr sz="28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3294" y="5304605"/>
            <a:ext cx="3325800" cy="273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3085" y="5378287"/>
            <a:ext cx="3543951" cy="26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5"/>
          <p:cNvSpPr txBox="1"/>
          <p:nvPr/>
        </p:nvSpPr>
        <p:spPr>
          <a:xfrm>
            <a:off x="11180241" y="4721288"/>
            <a:ext cx="7019395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lang="ru" sz="2800" dirty="0" smtClean="0">
                <a:latin typeface="Proxima Nova"/>
                <a:ea typeface="Proxima Nova"/>
                <a:cs typeface="Proxima Nova"/>
                <a:sym typeface="Proxima Nova"/>
              </a:rPr>
              <a:t>Евро                      </a:t>
            </a:r>
            <a:r>
              <a:rPr lang="en-US" sz="2800" dirty="0" smtClean="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r>
              <a:rPr lang="ru" sz="2800" dirty="0" smtClean="0">
                <a:latin typeface="Proxima Nova"/>
                <a:ea typeface="Proxima Nova"/>
                <a:cs typeface="Proxima Nova"/>
                <a:sym typeface="Proxima Nova"/>
              </a:rPr>
              <a:t>Дизайнерский</a:t>
            </a:r>
            <a:endParaRPr sz="28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574063" y="1152308"/>
            <a:ext cx="9719910" cy="87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Основной задачей дипломной работы является создание модели нейронной сети для определения типа ремонта квартиры по изображению ее интерьера. 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Известно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, что на рыночную стоимость квартиры помимо расположения, площади, материала дома, года постройки и прочих параметров, влияет еще состояние ремонта в этой квартире. Поэтому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этой дипломной работы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могут служить 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первым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шагом к созданию более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сложной модели автоматической оценки рыночной стоимости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квартиры, которая будет учитывать максимальное количество ее параметров.</a:t>
            </a: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Актуальность задачи подтверждается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потребностью участников рынка недвижимости в массовой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оценки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объектов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жилой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недвижимости, например, их рыночной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стоимости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933174" y="338150"/>
            <a:ext cx="7159265" cy="10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761676" y="8354512"/>
            <a:ext cx="71824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* В 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качестве размеченных данных использовались изображения в объявлениях о продаже квартир на сайте 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ЦИАН</a:t>
            </a:r>
            <a:r>
              <a:rPr lang="en-US" sz="2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и соответствующие им типы ремонта.</a:t>
            </a:r>
            <a:endParaRPr lang="ru-RU"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Google Shape;443;p28"/>
          <p:cNvSpPr/>
          <p:nvPr/>
        </p:nvSpPr>
        <p:spPr>
          <a:xfrm>
            <a:off x="10761676" y="1664954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 dirty="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dirty="0"/>
          </a:p>
        </p:txBody>
      </p:sp>
      <p:sp>
        <p:nvSpPr>
          <p:cNvPr id="12" name="Google Shape;443;p28"/>
          <p:cNvSpPr/>
          <p:nvPr/>
        </p:nvSpPr>
        <p:spPr>
          <a:xfrm>
            <a:off x="14689938" y="163096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smtClean="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dirty="0"/>
          </a:p>
        </p:txBody>
      </p:sp>
      <p:sp>
        <p:nvSpPr>
          <p:cNvPr id="13" name="Google Shape;443;p28"/>
          <p:cNvSpPr/>
          <p:nvPr/>
        </p:nvSpPr>
        <p:spPr>
          <a:xfrm>
            <a:off x="14689938" y="4769947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Proxima Nova"/>
                <a:sym typeface="Proxima Nova"/>
              </a:rPr>
              <a:t>4</a:t>
            </a:r>
            <a:endParaRPr b="1" dirty="0"/>
          </a:p>
        </p:txBody>
      </p:sp>
      <p:sp>
        <p:nvSpPr>
          <p:cNvPr id="14" name="Google Shape;443;p28"/>
          <p:cNvSpPr/>
          <p:nvPr/>
        </p:nvSpPr>
        <p:spPr>
          <a:xfrm>
            <a:off x="11415356" y="479579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latin typeface="Proxima Nova"/>
                <a:sym typeface="Proxima Nova"/>
              </a:rPr>
              <a:t>3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"/>
          <p:cNvSpPr txBox="1"/>
          <p:nvPr/>
        </p:nvSpPr>
        <p:spPr>
          <a:xfrm>
            <a:off x="551850" y="489600"/>
            <a:ext cx="15156723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  <a:buClr>
                <a:schemeClr val="dk1"/>
              </a:buClr>
              <a:buSzPts val="1100"/>
            </a:pPr>
            <a:r>
              <a:rPr lang="en-US" sz="56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-RU" sz="56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равнение результатов </a:t>
            </a:r>
            <a:r>
              <a:rPr lang="ru-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итоговой модели с аналогичными решениями 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1849" y="2309868"/>
            <a:ext cx="169624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 smtClean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Было проведено сравнения метрик качества итоговой модели </a:t>
            </a:r>
            <a:r>
              <a:rPr lang="ru-RU" sz="3200" dirty="0">
                <a:latin typeface="Proxima Nova" panose="020B0604020202020204" charset="0"/>
              </a:rPr>
              <a:t>(таблица 1</a:t>
            </a:r>
            <a:r>
              <a:rPr lang="ru-RU" sz="3200" dirty="0" smtClean="0">
                <a:latin typeface="Proxima Nova" panose="020B0604020202020204" charset="0"/>
              </a:rPr>
              <a:t>)</a:t>
            </a:r>
            <a:r>
              <a:rPr lang="ru-RU" sz="3200" dirty="0" smtClean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и модели из работы в </a:t>
            </a:r>
            <a:r>
              <a:rPr lang="en-US" sz="3200" dirty="0">
                <a:latin typeface="Proxima Nova" panose="020B0604020202020204" charset="0"/>
                <a:hlinkClick r:id="rId3"/>
              </a:rPr>
              <a:t>[</a:t>
            </a:r>
            <a:r>
              <a:rPr lang="en-US" sz="3200" dirty="0" smtClean="0">
                <a:latin typeface="Proxima Nova" panose="020B0604020202020204" charset="0"/>
                <a:hlinkClick r:id="rId3"/>
              </a:rPr>
              <a:t>1]</a:t>
            </a:r>
            <a:r>
              <a:rPr lang="ru-RU" sz="3200" dirty="0" smtClean="0">
                <a:latin typeface="Proxima Nova" panose="020B0604020202020204" charset="0"/>
              </a:rPr>
              <a:t> (таблица 2), где для классификации дизайна интерьера на 4 </a:t>
            </a:r>
            <a:r>
              <a:rPr lang="ru-RU" sz="3200" dirty="0">
                <a:latin typeface="Proxima Nova" panose="020B0604020202020204" charset="0"/>
              </a:rPr>
              <a:t>типа дизайна</a:t>
            </a:r>
            <a:r>
              <a:rPr lang="en-US" sz="3200" dirty="0">
                <a:latin typeface="Proxima Nova" panose="020B0604020202020204" charset="0"/>
              </a:rPr>
              <a:t> (casual, classic, modern, natural</a:t>
            </a:r>
            <a:r>
              <a:rPr lang="en-US" sz="3200" dirty="0" smtClean="0">
                <a:latin typeface="Proxima Nova" panose="020B0604020202020204" charset="0"/>
              </a:rPr>
              <a:t>)</a:t>
            </a:r>
            <a:r>
              <a:rPr lang="ru-RU" sz="3200" dirty="0" smtClean="0">
                <a:latin typeface="Proxima Nova" panose="020B0604020202020204" charset="0"/>
              </a:rPr>
              <a:t> использовали </a:t>
            </a:r>
            <a:r>
              <a:rPr lang="ru-RU" sz="3200" dirty="0" err="1" smtClean="0">
                <a:latin typeface="Proxima Nova" panose="020B0604020202020204" charset="0"/>
              </a:rPr>
              <a:t>предобученную</a:t>
            </a:r>
            <a:r>
              <a:rPr lang="ru-RU" sz="3200" dirty="0" smtClean="0">
                <a:latin typeface="Proxima Nova" panose="020B0604020202020204" charset="0"/>
              </a:rPr>
              <a:t> модель </a:t>
            </a:r>
            <a:r>
              <a:rPr lang="en-US" sz="3200" dirty="0" smtClean="0">
                <a:latin typeface="Proxima Nova" panose="020B0604020202020204" charset="0"/>
              </a:rPr>
              <a:t>VGG16 c </a:t>
            </a:r>
            <a:r>
              <a:rPr lang="ru-RU" sz="3200" dirty="0" smtClean="0">
                <a:latin typeface="Proxima Nova" panose="020B0604020202020204" charset="0"/>
              </a:rPr>
              <a:t>весами </a:t>
            </a:r>
            <a:r>
              <a:rPr lang="en-US" sz="3200" dirty="0" smtClean="0">
                <a:latin typeface="Proxima Nova" panose="020B0604020202020204" charset="0"/>
              </a:rPr>
              <a:t>Places365 </a:t>
            </a:r>
            <a:r>
              <a:rPr lang="en-US" sz="3200" dirty="0" smtClean="0">
                <a:latin typeface="Proxima Nova" panose="020B0604020202020204" charset="0"/>
                <a:hlinkClick r:id="rId4"/>
              </a:rPr>
              <a:t>[4]</a:t>
            </a:r>
            <a:r>
              <a:rPr lang="ru-RU" sz="3200" dirty="0" smtClean="0">
                <a:latin typeface="Proxima Nova" panose="020B0604020202020204" charset="0"/>
              </a:rPr>
              <a:t>.</a:t>
            </a:r>
            <a:endParaRPr lang="en-US" sz="3200" dirty="0" smtClean="0">
              <a:latin typeface="Proxima Nova" panose="020B060402020202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25" y="5315851"/>
            <a:ext cx="8822495" cy="2964769"/>
          </a:xfrm>
          <a:prstGeom prst="rect">
            <a:avLst/>
          </a:prstGeom>
        </p:spPr>
      </p:pic>
      <p:graphicFrame>
        <p:nvGraphicFramePr>
          <p:cNvPr id="18" name="Google Shape;472;p31"/>
          <p:cNvGraphicFramePr/>
          <p:nvPr>
            <p:extLst>
              <p:ext uri="{D42A27DB-BD31-4B8C-83A1-F6EECF244321}">
                <p14:modId xmlns:p14="http://schemas.microsoft.com/office/powerpoint/2010/main" val="2027562144"/>
              </p:ext>
            </p:extLst>
          </p:nvPr>
        </p:nvGraphicFramePr>
        <p:xfrm>
          <a:off x="551849" y="5315851"/>
          <a:ext cx="8018586" cy="3982908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224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924">
                  <a:extLst>
                    <a:ext uri="{9D8B030D-6E8A-4147-A177-3AD203B41FA5}">
                      <a16:colId xmlns:a16="http://schemas.microsoft.com/office/drawing/2014/main" val="1827894712"/>
                    </a:ext>
                  </a:extLst>
                </a:gridCol>
                <a:gridCol w="2120344">
                  <a:extLst>
                    <a:ext uri="{9D8B030D-6E8A-4147-A177-3AD203B41FA5}">
                      <a16:colId xmlns:a16="http://schemas.microsoft.com/office/drawing/2014/main" val="3795785701"/>
                    </a:ext>
                  </a:extLst>
                </a:gridCol>
                <a:gridCol w="1469095">
                  <a:extLst>
                    <a:ext uri="{9D8B030D-6E8A-4147-A177-3AD203B41FA5}">
                      <a16:colId xmlns:a16="http://schemas.microsoft.com/office/drawing/2014/main" val="2956616759"/>
                    </a:ext>
                  </a:extLst>
                </a:gridCol>
              </a:tblGrid>
              <a:tr h="5944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0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precision </a:t>
                      </a:r>
                      <a:endParaRPr sz="2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 </a:t>
                      </a:r>
                      <a:endParaRPr sz="2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sz="20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Без ремонта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.66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55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51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Косметический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0.38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0.52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44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Евро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0.36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38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Дизайнерский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0.45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46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9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</a:t>
                      </a: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518118"/>
                  </a:ext>
                </a:extLst>
              </a:tr>
              <a:tr h="5619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macro </a:t>
                      </a:r>
                      <a:r>
                        <a:rPr lang="en-US" sz="2000" b="1" i="0" u="none" strike="noStrike" cap="none" dirty="0" err="1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avg</a:t>
                      </a:r>
                      <a:r>
                        <a:rPr lang="en-US" sz="20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2000" b="1" i="0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</a:t>
                      </a: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20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</a:t>
                      </a: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lang="ru-RU" sz="2000" u="none" strike="noStrike" cap="none" dirty="0" smtClean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ru-RU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</a:t>
                      </a:r>
                      <a:r>
                        <a:rPr lang="en-US" sz="20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lang="ru-RU" sz="2000" u="none" strike="noStrike" cap="none" dirty="0" smtClean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18411"/>
                  </a:ext>
                </a:extLst>
              </a:tr>
            </a:tbl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9231825" y="4519021"/>
            <a:ext cx="7832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chemeClr val="bg2">
                    <a:lumMod val="75000"/>
                  </a:schemeClr>
                </a:solidFill>
                <a:latin typeface="Proxima Nova" panose="020B0604020202020204" charset="0"/>
              </a:rPr>
              <a:t>Таблица 2. </a:t>
            </a:r>
            <a:r>
              <a:rPr lang="ru-RU" sz="2400" dirty="0" smtClean="0">
                <a:latin typeface="Proxima Nova" panose="020B0604020202020204" charset="0"/>
              </a:rPr>
              <a:t>Отчет о классификации из </a:t>
            </a:r>
            <a:r>
              <a:rPr lang="en-US" sz="2400" dirty="0">
                <a:latin typeface="Proxima Nova" panose="020B0604020202020204" charset="0"/>
                <a:hlinkClick r:id="rId3"/>
              </a:rPr>
              <a:t>[1]</a:t>
            </a:r>
            <a:r>
              <a:rPr lang="ru-RU" sz="2400" dirty="0" smtClean="0">
                <a:latin typeface="Proxima Nova" panose="020B0604020202020204" charset="0"/>
              </a:rPr>
              <a:t> </a:t>
            </a:r>
            <a:endParaRPr lang="en-US" sz="2400" dirty="0" smtClean="0">
              <a:latin typeface="Proxima Nova" panose="020B060402020202020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51849" y="4484854"/>
            <a:ext cx="7832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solidFill>
                  <a:schemeClr val="bg2">
                    <a:lumMod val="75000"/>
                  </a:schemeClr>
                </a:solidFill>
                <a:latin typeface="Proxima Nova" panose="020B0604020202020204" charset="0"/>
              </a:rPr>
              <a:t>Таблица 1. </a:t>
            </a:r>
            <a:r>
              <a:rPr lang="ru-RU" sz="2400" dirty="0" smtClean="0">
                <a:latin typeface="Proxima Nova" panose="020B0604020202020204" charset="0"/>
              </a:rPr>
              <a:t>Отчет о классификации модели </a:t>
            </a:r>
            <a:r>
              <a:rPr lang="en-US" sz="2400" dirty="0" smtClean="0">
                <a:latin typeface="Proxima Nova" panose="020B0604020202020204" charset="0"/>
              </a:rPr>
              <a:t>VGG16</a:t>
            </a:r>
            <a:r>
              <a:rPr lang="ru-RU" sz="2400" dirty="0" smtClean="0">
                <a:latin typeface="Proxima Nova" panose="020B0604020202020204" charset="0"/>
              </a:rPr>
              <a:t> </a:t>
            </a:r>
            <a:r>
              <a:rPr lang="en-US" sz="2400" dirty="0">
                <a:latin typeface="Proxima Nova" panose="020B0604020202020204" charset="0"/>
              </a:rPr>
              <a:t>c </a:t>
            </a:r>
            <a:r>
              <a:rPr lang="ru-RU" sz="2400" dirty="0">
                <a:latin typeface="Proxima Nova" panose="020B0604020202020204" charset="0"/>
              </a:rPr>
              <a:t>весами </a:t>
            </a:r>
            <a:r>
              <a:rPr lang="en-US" sz="2400" dirty="0">
                <a:latin typeface="Proxima Nova" panose="020B0604020202020204" charset="0"/>
              </a:rPr>
              <a:t>Places365</a:t>
            </a:r>
            <a:r>
              <a:rPr lang="ru-RU" sz="2400" dirty="0" smtClean="0">
                <a:latin typeface="Proxima Nova" panose="020B0604020202020204" charset="0"/>
              </a:rPr>
              <a:t> </a:t>
            </a:r>
            <a:endParaRPr lang="en-US" sz="2400" dirty="0" smtClean="0"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37"/>
          <p:cNvGrpSpPr/>
          <p:nvPr/>
        </p:nvGrpSpPr>
        <p:grpSpPr>
          <a:xfrm>
            <a:off x="531733" y="1235884"/>
            <a:ext cx="13061094" cy="501906"/>
            <a:chOff x="551992" y="2451770"/>
            <a:chExt cx="13061094" cy="501906"/>
          </a:xfrm>
        </p:grpSpPr>
        <p:sp>
          <p:nvSpPr>
            <p:cNvPr id="525" name="Google Shape;525;p37"/>
            <p:cNvSpPr txBox="1"/>
            <p:nvPr/>
          </p:nvSpPr>
          <p:spPr>
            <a:xfrm>
              <a:off x="1440886" y="2451770"/>
              <a:ext cx="12172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 smtClean="0">
                  <a:latin typeface="Proxima Nova"/>
                  <a:ea typeface="Proxima Nova"/>
                  <a:cs typeface="Proxima Nova"/>
                  <a:sym typeface="Proxima Nova"/>
                </a:rPr>
                <a:t>Получен </a:t>
              </a: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датасет с изображениями квартир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551992" y="2467676"/>
              <a:ext cx="506109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527" name="Google Shape;527;p37"/>
          <p:cNvGrpSpPr/>
          <p:nvPr/>
        </p:nvGrpSpPr>
        <p:grpSpPr>
          <a:xfrm>
            <a:off x="551843" y="1915083"/>
            <a:ext cx="16865545" cy="851700"/>
            <a:chOff x="576237" y="3216101"/>
            <a:chExt cx="15495877" cy="851700"/>
          </a:xfrm>
        </p:grpSpPr>
        <p:sp>
          <p:nvSpPr>
            <p:cNvPr id="528" name="Google Shape;528;p37"/>
            <p:cNvSpPr txBox="1"/>
            <p:nvPr/>
          </p:nvSpPr>
          <p:spPr>
            <a:xfrm>
              <a:off x="1361914" y="3216101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Приведена модель нейронной сети, позволяющая классифицировать изображения экстерьера и интерьера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576237" y="3463179"/>
              <a:ext cx="452449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530" name="Google Shape;530;p37"/>
          <p:cNvGrpSpPr/>
          <p:nvPr/>
        </p:nvGrpSpPr>
        <p:grpSpPr>
          <a:xfrm>
            <a:off x="531734" y="2874874"/>
            <a:ext cx="14909993" cy="748800"/>
            <a:chOff x="551993" y="4459179"/>
            <a:chExt cx="14909993" cy="748800"/>
          </a:xfrm>
        </p:grpSpPr>
        <p:sp>
          <p:nvSpPr>
            <p:cNvPr id="531" name="Google Shape;531;p37"/>
            <p:cNvSpPr txBox="1"/>
            <p:nvPr/>
          </p:nvSpPr>
          <p:spPr>
            <a:xfrm>
              <a:off x="1440886" y="4459179"/>
              <a:ext cx="14021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Приведена модель нейронной сети, позволяющая классифицировать типы ремонта квартир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551993" y="46038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533" name="Google Shape;533;p37"/>
          <p:cNvGrpSpPr/>
          <p:nvPr/>
        </p:nvGrpSpPr>
        <p:grpSpPr>
          <a:xfrm>
            <a:off x="545395" y="3793045"/>
            <a:ext cx="9450432" cy="522133"/>
            <a:chOff x="551993" y="5401605"/>
            <a:chExt cx="9450432" cy="522133"/>
          </a:xfrm>
        </p:grpSpPr>
        <p:sp>
          <p:nvSpPr>
            <p:cNvPr id="534" name="Google Shape;534;p37"/>
            <p:cNvSpPr txBox="1"/>
            <p:nvPr/>
          </p:nvSpPr>
          <p:spPr>
            <a:xfrm>
              <a:off x="1427225" y="540160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Показано слабое качество размеченных данных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sp>
        <p:nvSpPr>
          <p:cNvPr id="536" name="Google Shape;536;p37"/>
          <p:cNvSpPr txBox="1"/>
          <p:nvPr/>
        </p:nvSpPr>
        <p:spPr>
          <a:xfrm>
            <a:off x="553156" y="296520"/>
            <a:ext cx="14292000" cy="3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 dirty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Итоги </a:t>
            </a:r>
            <a:r>
              <a:rPr lang="ru" sz="5600" b="1" dirty="0" smtClean="0">
                <a:latin typeface="Proxima Nova Semibold"/>
                <a:ea typeface="Proxima Nova Semibold"/>
                <a:cs typeface="Proxima Nova Semibold"/>
                <a:sym typeface="Proxima Nova Semibold"/>
              </a:rPr>
              <a:t>работы</a:t>
            </a:r>
            <a:endParaRPr sz="5600" b="1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" name="Google Shape;551;p38"/>
          <p:cNvSpPr txBox="1"/>
          <p:nvPr/>
        </p:nvSpPr>
        <p:spPr>
          <a:xfrm>
            <a:off x="531733" y="5455714"/>
            <a:ext cx="14292000" cy="90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Пути развития и улучшения решения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6" name="Google Shape;541;p38"/>
          <p:cNvGrpSpPr/>
          <p:nvPr/>
        </p:nvGrpSpPr>
        <p:grpSpPr>
          <a:xfrm>
            <a:off x="551843" y="6375754"/>
            <a:ext cx="13231950" cy="734400"/>
            <a:chOff x="552000" y="2340000"/>
            <a:chExt cx="13231950" cy="734400"/>
          </a:xfrm>
        </p:grpSpPr>
        <p:sp>
          <p:nvSpPr>
            <p:cNvPr id="17" name="Google Shape;542;p38"/>
            <p:cNvSpPr txBox="1"/>
            <p:nvPr/>
          </p:nvSpPr>
          <p:spPr>
            <a:xfrm>
              <a:off x="1611750" y="2340000"/>
              <a:ext cx="12172200" cy="7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 dirty="0">
                  <a:latin typeface="Proxima Nova"/>
                  <a:ea typeface="Proxima Nova"/>
                  <a:cs typeface="Proxima Nova"/>
                  <a:sym typeface="Proxima Nova"/>
                </a:rPr>
                <a:t>Увеличение количества примеров в датасете</a:t>
              </a:r>
              <a:endParaRPr sz="26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" name="Google Shape;543;p38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grpSp>
        <p:nvGrpSpPr>
          <p:cNvPr id="19" name="Google Shape;544;p38"/>
          <p:cNvGrpSpPr/>
          <p:nvPr/>
        </p:nvGrpSpPr>
        <p:grpSpPr>
          <a:xfrm>
            <a:off x="570573" y="7209150"/>
            <a:ext cx="15721207" cy="851700"/>
            <a:chOff x="551843" y="3271325"/>
            <a:chExt cx="15721207" cy="851700"/>
          </a:xfrm>
        </p:grpSpPr>
        <p:sp>
          <p:nvSpPr>
            <p:cNvPr id="20" name="Google Shape;545;p38"/>
            <p:cNvSpPr txBox="1"/>
            <p:nvPr/>
          </p:nvSpPr>
          <p:spPr>
            <a:xfrm>
              <a:off x="1562850" y="3271325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 dirty="0">
                  <a:latin typeface="Proxima Nova"/>
                  <a:ea typeface="Proxima Nova"/>
                  <a:cs typeface="Proxima Nova"/>
                  <a:sym typeface="Proxima Nova"/>
                </a:rPr>
                <a:t>Размораживание большего количества слоев предобученной нейросети</a:t>
              </a:r>
              <a:endParaRPr sz="26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" name="Google Shape;546;p38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grpSp>
        <p:nvGrpSpPr>
          <p:cNvPr id="22" name="Google Shape;547;p38"/>
          <p:cNvGrpSpPr/>
          <p:nvPr/>
        </p:nvGrpSpPr>
        <p:grpSpPr>
          <a:xfrm>
            <a:off x="570573" y="8294958"/>
            <a:ext cx="9550407" cy="504000"/>
            <a:chOff x="551993" y="4442400"/>
            <a:chExt cx="9550407" cy="504000"/>
          </a:xfrm>
        </p:grpSpPr>
        <p:sp>
          <p:nvSpPr>
            <p:cNvPr id="23" name="Google Shape;548;p38"/>
            <p:cNvSpPr txBox="1"/>
            <p:nvPr/>
          </p:nvSpPr>
          <p:spPr>
            <a:xfrm>
              <a:off x="152720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 dirty="0">
                  <a:latin typeface="Proxima Nova"/>
                  <a:ea typeface="Proxima Nova"/>
                  <a:cs typeface="Proxima Nova"/>
                  <a:sym typeface="Proxima Nova"/>
                </a:rPr>
                <a:t>Разделение по типу комнаты</a:t>
              </a:r>
              <a:endParaRPr sz="26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" name="Google Shape;549;p38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sp>
        <p:nvSpPr>
          <p:cNvPr id="25" name="Google Shape;550;p38"/>
          <p:cNvSpPr/>
          <p:nvPr/>
        </p:nvSpPr>
        <p:spPr>
          <a:xfrm>
            <a:off x="578928" y="9240449"/>
            <a:ext cx="486000" cy="4860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26" name="Google Shape;552;p38"/>
          <p:cNvSpPr txBox="1"/>
          <p:nvPr/>
        </p:nvSpPr>
        <p:spPr>
          <a:xfrm>
            <a:off x="1496332" y="9222449"/>
            <a:ext cx="11095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latin typeface="Proxima Nova"/>
                <a:ea typeface="Proxima Nova"/>
                <a:cs typeface="Proxima Nova"/>
                <a:sym typeface="Proxima Nova"/>
              </a:rPr>
              <a:t>Продолжение поиска не соответствующих интерьеру изображений</a:t>
            </a:r>
            <a:endParaRPr sz="2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" name="Google Shape;533;p37"/>
          <p:cNvGrpSpPr/>
          <p:nvPr/>
        </p:nvGrpSpPr>
        <p:grpSpPr>
          <a:xfrm>
            <a:off x="538567" y="4559680"/>
            <a:ext cx="12128671" cy="535728"/>
            <a:chOff x="539722" y="5469968"/>
            <a:chExt cx="11210983" cy="535728"/>
          </a:xfrm>
        </p:grpSpPr>
        <p:sp>
          <p:nvSpPr>
            <p:cNvPr id="28" name="Google Shape;534;p37"/>
            <p:cNvSpPr txBox="1"/>
            <p:nvPr/>
          </p:nvSpPr>
          <p:spPr>
            <a:xfrm>
              <a:off x="1355043" y="5469968"/>
              <a:ext cx="10395662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/>
              <a:r>
                <a:rPr lang="ru-RU" sz="2400" dirty="0" smtClean="0">
                  <a:latin typeface="Proxima Nova"/>
                  <a:ea typeface="Proxima Nova"/>
                  <a:cs typeface="Proxima Nova"/>
                  <a:sym typeface="Proxima Nova"/>
                </a:rPr>
                <a:t>Приведено </a:t>
              </a:r>
              <a:r>
                <a:rPr lang="ru-RU" sz="2400" dirty="0">
                  <a:latin typeface="Proxima Nova"/>
                  <a:ea typeface="Proxima Nova"/>
                  <a:cs typeface="Proxima Nova"/>
                  <a:sym typeface="Proxima Nova"/>
                </a:rPr>
                <a:t>сравнение качества итоговой модели с аналогичными решениями 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" name="Google Shape;535;p37"/>
            <p:cNvSpPr/>
            <p:nvPr/>
          </p:nvSpPr>
          <p:spPr>
            <a:xfrm>
              <a:off x="539722" y="5519696"/>
              <a:ext cx="430641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 dirty="0">
                  <a:solidFill>
                    <a:schemeClr val="dk1"/>
                  </a:solidFill>
                  <a:latin typeface="Proxima Nova"/>
                  <a:sym typeface="Proxima Nova"/>
                </a:rPr>
                <a:t>5</a:t>
              </a:r>
              <a:endParaRPr b="1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9"/>
          <p:cNvSpPr txBox="1"/>
          <p:nvPr/>
        </p:nvSpPr>
        <p:spPr>
          <a:xfrm>
            <a:off x="1415521" y="1876363"/>
            <a:ext cx="14710200" cy="12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 smtClean="0"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https://www.mdpi.com/2076-3417/10/20/7299  </a:t>
            </a:r>
            <a:r>
              <a:rPr lang="en-US" sz="2800" dirty="0" smtClean="0">
                <a:latin typeface="Proxima Nova"/>
                <a:ea typeface="Proxima Nova"/>
                <a:cs typeface="Proxima Nova"/>
                <a:sym typeface="Proxima Nova"/>
              </a:rPr>
              <a:t> Stochastic 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Detection of Interior Design Styles Using a Deep-Learning Model for Reference </a:t>
            </a:r>
            <a:r>
              <a:rPr lang="en-US" sz="2800" dirty="0" smtClean="0"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endParaRPr lang="ru-RU" sz="28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39"/>
          <p:cNvSpPr txBox="1"/>
          <p:nvPr/>
        </p:nvSpPr>
        <p:spPr>
          <a:xfrm>
            <a:off x="1415520" y="8026888"/>
            <a:ext cx="16432177" cy="133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https://vc.ru/ml/138697-kak-ya-nashel-krasivuyu-kvartiru-s-horoshim-remontom-s-pomoshchyu-sobstvennoy-neyroseti </a:t>
            </a:r>
            <a:r>
              <a:rPr lang="ru" sz="28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2800" dirty="0">
                <a:latin typeface="Proxima Nova"/>
                <a:ea typeface="Proxima Nova"/>
                <a:cs typeface="Proxima Nova"/>
                <a:sym typeface="Proxima Nova"/>
              </a:rPr>
              <a:t>Как я нашёл красивую квартиру с хорошим ремонтом с помощью собственной нейросети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3" name="Google Shape;563;p39"/>
          <p:cNvSpPr/>
          <p:nvPr/>
        </p:nvSpPr>
        <p:spPr>
          <a:xfrm>
            <a:off x="548285" y="5904222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/>
          </a:p>
        </p:txBody>
      </p:sp>
      <p:sp>
        <p:nvSpPr>
          <p:cNvPr id="564" name="Google Shape;564;p39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Ссылки:</a:t>
            </a:r>
            <a:endParaRPr sz="5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551843" y="2134975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2" name="Прямоугольник 1"/>
          <p:cNvSpPr/>
          <p:nvPr/>
        </p:nvSpPr>
        <p:spPr>
          <a:xfrm>
            <a:off x="1415521" y="3328016"/>
            <a:ext cx="145114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https://arxiv.org/pdf/1707.05489.pdf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 - Vision-based Real Estate Price Estimation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378151" y="4229318"/>
            <a:ext cx="159545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 smtClean="0">
                <a:solidFill>
                  <a:schemeClr val="tx1"/>
                </a:solidFill>
                <a:latin typeface="Proxima Nova" panose="020B0604020202020204" charset="0"/>
              </a:rPr>
              <a:t>Ясницкий</a:t>
            </a:r>
            <a:r>
              <a:rPr lang="ru-RU" sz="2800" dirty="0" smtClean="0">
                <a:solidFill>
                  <a:schemeClr val="tx1"/>
                </a:solidFill>
                <a:latin typeface="Proxima Nova" panose="020B0604020202020204" charset="0"/>
              </a:rPr>
              <a:t>,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В.Л.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Нейросетевое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 моделирование процессов массовой оценки и сценарного прогнозирования рыночной стоимости жилой </a:t>
            </a:r>
            <a:r>
              <a:rPr lang="ru-RU" sz="2800" dirty="0" smtClean="0">
                <a:solidFill>
                  <a:schemeClr val="tx1"/>
                </a:solidFill>
                <a:latin typeface="Proxima Nova" panose="020B0604020202020204" charset="0"/>
              </a:rPr>
              <a:t>недвижимости. : </a:t>
            </a:r>
            <a:r>
              <a:rPr lang="ru-RU" sz="2800" dirty="0" err="1">
                <a:solidFill>
                  <a:schemeClr val="tx1"/>
                </a:solidFill>
                <a:latin typeface="Proxima Nova" panose="020B0604020202020204" charset="0"/>
              </a:rPr>
              <a:t>дис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. ... канд. </a:t>
            </a:r>
            <a:r>
              <a:rPr lang="ru-RU" sz="2800" dirty="0" err="1" smtClean="0">
                <a:solidFill>
                  <a:schemeClr val="tx1"/>
                </a:solidFill>
                <a:latin typeface="Proxima Nova" panose="020B0604020202020204" charset="0"/>
              </a:rPr>
              <a:t>экон</a:t>
            </a:r>
            <a:r>
              <a:rPr lang="ru-RU" sz="2800" dirty="0" smtClean="0">
                <a:solidFill>
                  <a:schemeClr val="tx1"/>
                </a:solidFill>
                <a:latin typeface="Proxima Nova" panose="020B0604020202020204" charset="0"/>
              </a:rPr>
              <a:t>.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наук: </a:t>
            </a:r>
            <a:r>
              <a:rPr lang="ru-RU" sz="2800" dirty="0" smtClean="0">
                <a:solidFill>
                  <a:schemeClr val="tx1"/>
                </a:solidFill>
                <a:latin typeface="Proxima Nova" panose="020B0604020202020204" charset="0"/>
              </a:rPr>
              <a:t>08.00.13: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защищена </a:t>
            </a:r>
            <a:r>
              <a:rPr lang="ru-RU" sz="2800" dirty="0" smtClean="0">
                <a:solidFill>
                  <a:schemeClr val="tx1"/>
                </a:solidFill>
                <a:latin typeface="Proxima Nova" panose="020B0604020202020204" charset="0"/>
              </a:rPr>
              <a:t>19.06.18: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утв. </a:t>
            </a:r>
            <a:r>
              <a:rPr lang="ru-RU" sz="2800" dirty="0" smtClean="0">
                <a:solidFill>
                  <a:schemeClr val="tx1"/>
                </a:solidFill>
                <a:latin typeface="Proxima Nova" panose="020B0604020202020204" charset="0"/>
              </a:rPr>
              <a:t>10.04.18 </a:t>
            </a:r>
            <a:r>
              <a:rPr lang="ru-RU" sz="2800" dirty="0">
                <a:solidFill>
                  <a:schemeClr val="tx1"/>
                </a:solidFill>
                <a:latin typeface="Proxima Nova" panose="020B0604020202020204" charset="0"/>
              </a:rPr>
              <a:t>/ </a:t>
            </a:r>
            <a:r>
              <a:rPr lang="ru-RU" sz="2800" dirty="0" err="1" smtClean="0">
                <a:solidFill>
                  <a:schemeClr val="tx1"/>
                </a:solidFill>
                <a:latin typeface="Proxima Nova" panose="020B0604020202020204" charset="0"/>
              </a:rPr>
              <a:t>Ясницкий</a:t>
            </a:r>
            <a:r>
              <a:rPr lang="ru-RU" sz="2800" dirty="0" smtClean="0">
                <a:solidFill>
                  <a:schemeClr val="tx1"/>
                </a:solidFill>
                <a:latin typeface="Proxima Nova" panose="020B0604020202020204" charset="0"/>
              </a:rPr>
              <a:t> Виталий Леонидович</a:t>
            </a:r>
            <a:endParaRPr lang="ru-RU" sz="2800" dirty="0">
              <a:solidFill>
                <a:srgbClr val="FF0000"/>
              </a:solidFill>
              <a:latin typeface="Proxima Nova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78151" y="6768257"/>
            <a:ext cx="162001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Proxima Nova" panose="020B0604020202020204" charset="0"/>
                <a:hlinkClick r:id="rId6"/>
              </a:rPr>
              <a:t>https://towardsdatascience.com/image-classifier-house-room-type-classification-using-monk-library-d633795a42ef</a:t>
            </a:r>
            <a:r>
              <a:rPr lang="ru-RU" sz="2800" dirty="0" smtClean="0">
                <a:latin typeface="Proxima Nova" panose="020B0604020202020204" charset="0"/>
              </a:rPr>
              <a:t> </a:t>
            </a:r>
            <a:r>
              <a:rPr lang="en-US" sz="2800" dirty="0" smtClean="0">
                <a:latin typeface="Proxima Nova" panose="020B0604020202020204" charset="0"/>
              </a:rPr>
              <a:t>Image </a:t>
            </a:r>
            <a:r>
              <a:rPr lang="ru-RU" sz="2800" dirty="0" err="1" smtClean="0">
                <a:latin typeface="Proxima Nova" panose="020B0604020202020204" charset="0"/>
              </a:rPr>
              <a:t>Classifier</a:t>
            </a:r>
            <a:r>
              <a:rPr lang="ru-RU" sz="2800" dirty="0" smtClean="0">
                <a:latin typeface="Proxima Nova" panose="020B0604020202020204" charset="0"/>
              </a:rPr>
              <a:t> </a:t>
            </a:r>
            <a:r>
              <a:rPr lang="ru-RU" sz="2800" dirty="0">
                <a:latin typeface="Proxima Nova" panose="020B0604020202020204" charset="0"/>
              </a:rPr>
              <a:t>— </a:t>
            </a:r>
            <a:r>
              <a:rPr lang="ru-RU" sz="2800" dirty="0" err="1">
                <a:latin typeface="Proxima Nova" panose="020B0604020202020204" charset="0"/>
              </a:rPr>
              <a:t>House</a:t>
            </a:r>
            <a:r>
              <a:rPr lang="ru-RU" sz="2800" dirty="0">
                <a:latin typeface="Proxima Nova" panose="020B0604020202020204" charset="0"/>
              </a:rPr>
              <a:t> </a:t>
            </a:r>
            <a:r>
              <a:rPr lang="ru-RU" sz="2800" dirty="0" err="1">
                <a:latin typeface="Proxima Nova" panose="020B0604020202020204" charset="0"/>
              </a:rPr>
              <a:t>Room</a:t>
            </a:r>
            <a:r>
              <a:rPr lang="ru-RU" sz="2800" dirty="0">
                <a:latin typeface="Proxima Nova" panose="020B0604020202020204" charset="0"/>
              </a:rPr>
              <a:t> </a:t>
            </a:r>
            <a:r>
              <a:rPr lang="ru-RU" sz="2800" dirty="0" err="1">
                <a:latin typeface="Proxima Nova" panose="020B0604020202020204" charset="0"/>
              </a:rPr>
              <a:t>Type</a:t>
            </a:r>
            <a:r>
              <a:rPr lang="ru-RU" sz="2800" dirty="0">
                <a:latin typeface="Proxima Nova" panose="020B0604020202020204" charset="0"/>
              </a:rPr>
              <a:t> </a:t>
            </a:r>
            <a:r>
              <a:rPr lang="ru-RU" sz="2800" dirty="0" err="1">
                <a:latin typeface="Proxima Nova" panose="020B0604020202020204" charset="0"/>
              </a:rPr>
              <a:t>Classification</a:t>
            </a:r>
            <a:r>
              <a:rPr lang="ru-RU" sz="2800" dirty="0">
                <a:latin typeface="Proxima Nova" panose="020B0604020202020204" charset="0"/>
              </a:rPr>
              <a:t> </a:t>
            </a:r>
            <a:r>
              <a:rPr lang="ru-RU" sz="2800" dirty="0" err="1">
                <a:latin typeface="Proxima Nova" panose="020B0604020202020204" charset="0"/>
              </a:rPr>
              <a:t>using</a:t>
            </a:r>
            <a:r>
              <a:rPr lang="ru-RU" sz="2800" dirty="0">
                <a:latin typeface="Proxima Nova" panose="020B0604020202020204" charset="0"/>
              </a:rPr>
              <a:t> </a:t>
            </a:r>
            <a:r>
              <a:rPr lang="ru-RU" sz="2800" dirty="0" err="1">
                <a:latin typeface="Proxima Nova" panose="020B0604020202020204" charset="0"/>
              </a:rPr>
              <a:t>the</a:t>
            </a:r>
            <a:r>
              <a:rPr lang="ru-RU" sz="2800" dirty="0">
                <a:latin typeface="Proxima Nova" panose="020B0604020202020204" charset="0"/>
              </a:rPr>
              <a:t> </a:t>
            </a:r>
            <a:r>
              <a:rPr lang="ru-RU" sz="2800" dirty="0" err="1">
                <a:latin typeface="Proxima Nova" panose="020B0604020202020204" charset="0"/>
              </a:rPr>
              <a:t>Monk</a:t>
            </a:r>
            <a:r>
              <a:rPr lang="ru-RU" sz="2800" dirty="0">
                <a:latin typeface="Proxima Nova" panose="020B0604020202020204" charset="0"/>
              </a:rPr>
              <a:t> </a:t>
            </a:r>
            <a:r>
              <a:rPr lang="ru-RU" sz="2800" dirty="0" err="1" smtClean="0">
                <a:latin typeface="Proxima Nova" panose="020B0604020202020204" charset="0"/>
              </a:rPr>
              <a:t>Library</a:t>
            </a:r>
            <a:endParaRPr lang="ru-RU" sz="2800" dirty="0">
              <a:latin typeface="Proxima Nova" panose="020B0604020202020204" charset="0"/>
            </a:endParaRPr>
          </a:p>
        </p:txBody>
      </p:sp>
      <p:sp>
        <p:nvSpPr>
          <p:cNvPr id="16" name="Google Shape;563;p39"/>
          <p:cNvSpPr/>
          <p:nvPr/>
        </p:nvSpPr>
        <p:spPr>
          <a:xfrm>
            <a:off x="551843" y="7042739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Proxima Nova"/>
                <a:sym typeface="Proxima Nova"/>
              </a:rPr>
              <a:t>5</a:t>
            </a:r>
            <a:endParaRPr b="1" dirty="0"/>
          </a:p>
        </p:txBody>
      </p:sp>
      <p:sp>
        <p:nvSpPr>
          <p:cNvPr id="17" name="Google Shape;563;p39"/>
          <p:cNvSpPr/>
          <p:nvPr/>
        </p:nvSpPr>
        <p:spPr>
          <a:xfrm>
            <a:off x="551843" y="443326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dirty="0"/>
          </a:p>
        </p:txBody>
      </p:sp>
      <p:sp>
        <p:nvSpPr>
          <p:cNvPr id="18" name="Google Shape;559;p39"/>
          <p:cNvSpPr/>
          <p:nvPr/>
        </p:nvSpPr>
        <p:spPr>
          <a:xfrm>
            <a:off x="551843" y="348686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19" name="Google Shape;563;p39"/>
          <p:cNvSpPr/>
          <p:nvPr/>
        </p:nvSpPr>
        <p:spPr>
          <a:xfrm>
            <a:off x="548285" y="8264475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Proxima Nova"/>
                <a:sym typeface="Proxima Nova"/>
              </a:rPr>
              <a:t>6</a:t>
            </a:r>
            <a:endParaRPr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15520" y="5904222"/>
            <a:ext cx="9725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Proxima Nova" panose="020B0604020202020204" charset="0"/>
                <a:hlinkClick r:id="rId7"/>
              </a:rPr>
              <a:t>http://</a:t>
            </a:r>
            <a:r>
              <a:rPr lang="ru-RU" sz="2800" dirty="0" smtClean="0">
                <a:latin typeface="Proxima Nova" panose="020B0604020202020204" charset="0"/>
                <a:hlinkClick r:id="rId7"/>
              </a:rPr>
              <a:t>places2.csail.mit.edu/download.html</a:t>
            </a:r>
            <a:r>
              <a:rPr lang="en-US" sz="2800" dirty="0" smtClean="0">
                <a:latin typeface="Proxima Nova" panose="020B0604020202020204" charset="0"/>
              </a:rPr>
              <a:t> </a:t>
            </a:r>
            <a:r>
              <a:rPr lang="en-US" sz="2800" dirty="0">
                <a:latin typeface="Proxima Nova" panose="020B0604020202020204" charset="0"/>
              </a:rPr>
              <a:t>- Places365 CNNs</a:t>
            </a:r>
            <a:endParaRPr lang="ru-RU" sz="2800" dirty="0">
              <a:latin typeface="Proxima Nova" panose="020B0604020202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0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74" name="Google Shape;574;p40"/>
          <p:cNvSpPr txBox="1"/>
          <p:nvPr/>
        </p:nvSpPr>
        <p:spPr>
          <a:xfrm>
            <a:off x="551850" y="489600"/>
            <a:ext cx="142920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Спасибо за внимание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40"/>
          <p:cNvSpPr txBox="1"/>
          <p:nvPr/>
        </p:nvSpPr>
        <p:spPr>
          <a:xfrm>
            <a:off x="788400" y="2789500"/>
            <a:ext cx="8355600" cy="45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latin typeface="Proxima Nova"/>
                <a:ea typeface="Proxima Nova"/>
                <a:cs typeface="Proxima Nova"/>
                <a:sym typeface="Proxima Nova"/>
              </a:rPr>
              <a:t>Оценка ремонта в квартире по фотографии </a:t>
            </a:r>
            <a:endParaRPr sz="7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40"/>
          <p:cNvSpPr txBox="1"/>
          <p:nvPr/>
        </p:nvSpPr>
        <p:spPr>
          <a:xfrm>
            <a:off x="672350" y="840240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Proxima Nova"/>
                <a:ea typeface="Proxima Nova"/>
                <a:cs typeface="Proxima Nova"/>
                <a:sym typeface="Proxima Nova"/>
              </a:rPr>
              <a:t>DS-23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4" name="Google Shape;414;p26"/>
              <p:cNvSpPr txBox="1"/>
              <p:nvPr/>
            </p:nvSpPr>
            <p:spPr>
              <a:xfrm>
                <a:off x="719490" y="1343399"/>
                <a:ext cx="17157030" cy="84283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6000" rIns="91425" bIns="91425" anchor="t" anchorCtr="0">
                <a:noAutofit/>
              </a:bodyPr>
              <a:lstStyle/>
              <a:p>
                <a:pPr algn="just"/>
                <a:r>
                  <a:rPr lang="en-US" sz="3000" dirty="0" smtClean="0">
                    <a:latin typeface="Proxima Nova" panose="020B0604020202020204" charset="0"/>
                  </a:rPr>
                  <a:t>	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Для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оценки качества модели нейронной сети используется метрика «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accuracy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» (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точность, аккуратность),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определяемая как отношение верно предсказанных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классов (</a:t>
                </a:r>
                <a:r>
                  <a:rPr lang="en-US" sz="2800" i="1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P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)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к общему числу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объектов</a:t>
                </a:r>
                <a:r>
                  <a:rPr lang="en-US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 (</a:t>
                </a:r>
                <a:r>
                  <a:rPr lang="en-US" sz="2800" i="1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N</a:t>
                </a:r>
                <a:r>
                  <a:rPr lang="en-US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)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и рассчитываемая с помощью формулы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ru-RU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US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	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Дополнительными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метриками оценки качества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предсказания по каждому классу являются 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precision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 (точность)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–доля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правильно предсказанных объектов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класса 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“</a:t>
                </a:r>
                <a:r>
                  <a:rPr lang="en-US" sz="2800" i="1" dirty="0">
                    <a:solidFill>
                      <a:schemeClr val="tx1"/>
                    </a:solidFill>
                    <a:latin typeface="Proxima Nova" panose="020B0604020202020204" charset="0"/>
                  </a:rPr>
                  <a:t>c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”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среди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всех причисленных моделью к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этому классу</a:t>
                </a:r>
              </a:p>
              <a:p>
                <a:pPr>
                  <a:lnSpc>
                    <a:spcPct val="150000"/>
                  </a:lnSpc>
                </a:pPr>
                <a:endParaRPr lang="en-US" sz="28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ru-RU" sz="28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just"/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– количество верно предсказанных объектов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класса</a:t>
                </a:r>
                <a:r>
                  <a:rPr lang="en-US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 “</a:t>
                </a:r>
                <a:r>
                  <a:rPr lang="en-US" sz="2800" i="1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c</a:t>
                </a:r>
                <a:r>
                  <a:rPr lang="en-US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”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,</a:t>
                </a:r>
                <a:r>
                  <a:rPr lang="en-US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 – </a:t>
                </a:r>
                <a:r>
                  <a:rPr lang="en-US" sz="2800" i="1" dirty="0" err="1" smtClean="0">
                    <a:solidFill>
                      <a:schemeClr val="tx1"/>
                    </a:solidFill>
                    <a:latin typeface="Proxima Nova" panose="020B0604020202020204" charset="0"/>
                  </a:rPr>
                  <a:t>i</a:t>
                </a:r>
                <a:r>
                  <a:rPr lang="en-US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-</a:t>
                </a:r>
                <a:r>
                  <a:rPr lang="ru-RU" sz="2800" dirty="0" err="1" smtClean="0">
                    <a:solidFill>
                      <a:schemeClr val="tx1"/>
                    </a:solidFill>
                    <a:latin typeface="Proxima Nova" panose="020B0604020202020204" charset="0"/>
                  </a:rPr>
                  <a:t>ый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 элемент строки матрицы ошибок для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класса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 “</a:t>
                </a:r>
                <a:r>
                  <a:rPr lang="en-US" sz="2800" i="1" dirty="0">
                    <a:solidFill>
                      <a:schemeClr val="tx1"/>
                    </a:solidFill>
                    <a:latin typeface="Proxima Nova" panose="020B0604020202020204" charset="0"/>
                  </a:rPr>
                  <a:t>c</a:t>
                </a:r>
                <a:r>
                  <a:rPr lang="en-US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”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, и 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recall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 (полнота) – доля правильно предсказанных объектов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класса 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“</a:t>
                </a:r>
                <a:r>
                  <a:rPr lang="en-US" sz="2800" i="1" dirty="0">
                    <a:solidFill>
                      <a:schemeClr val="tx1"/>
                    </a:solidFill>
                    <a:latin typeface="Proxima Nova" panose="020B0604020202020204" charset="0"/>
                  </a:rPr>
                  <a:t>c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”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из всех объектов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этого класса</a:t>
                </a:r>
              </a:p>
              <a:p>
                <a:pPr algn="just"/>
                <a:endParaRPr lang="en-US" sz="2800" i="1" dirty="0" smtClean="0">
                  <a:solidFill>
                    <a:schemeClr val="tx1"/>
                  </a:solidFill>
                  <a:latin typeface="Proxima Nova" panose="020B0604020202020204" charset="0"/>
                </a:endParaRPr>
              </a:p>
              <a:p>
                <a:pPr algn="just"/>
                <a:endParaRPr lang="en-US" sz="2800" dirty="0" smtClean="0">
                  <a:solidFill>
                    <a:schemeClr val="tx1"/>
                  </a:solidFill>
                  <a:latin typeface="Proxima Nova" panose="020B0604020202020204" charset="0"/>
                </a:endParaRPr>
              </a:p>
              <a:p>
                <a:pPr algn="just"/>
                <a:endParaRPr lang="ru-RU" sz="2800" dirty="0" smtClean="0">
                  <a:solidFill>
                    <a:schemeClr val="tx1"/>
                  </a:solidFill>
                  <a:latin typeface="Proxima Nova" panose="020B0604020202020204" charset="0"/>
                </a:endParaRPr>
              </a:p>
              <a:p>
                <a:pPr algn="just"/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где</a:t>
                </a:r>
                <a14:m>
                  <m:oMath xmlns:m="http://schemas.openxmlformats.org/officeDocument/2006/math">
                    <m:r>
                      <a:rPr lang="ru-RU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 – </a:t>
                </a:r>
                <a:r>
                  <a:rPr lang="en-US" sz="2800" i="1" dirty="0" err="1">
                    <a:solidFill>
                      <a:schemeClr val="tx1"/>
                    </a:solidFill>
                    <a:latin typeface="Proxima Nova" panose="020B0604020202020204" charset="0"/>
                  </a:rPr>
                  <a:t>i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-</a:t>
                </a:r>
                <a:r>
                  <a:rPr lang="ru-RU" sz="2800" dirty="0" err="1">
                    <a:solidFill>
                      <a:schemeClr val="tx1"/>
                    </a:solidFill>
                    <a:latin typeface="Proxima Nova" panose="020B0604020202020204" charset="0"/>
                  </a:rPr>
                  <a:t>ый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 элемент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столбца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матрицы ошибок 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для </a:t>
                </a:r>
                <a:r>
                  <a:rPr lang="ru-RU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класса</a:t>
                </a:r>
                <a:r>
                  <a:rPr lang="en-US" sz="2800" dirty="0">
                    <a:solidFill>
                      <a:schemeClr val="tx1"/>
                    </a:solidFill>
                    <a:latin typeface="Proxima Nova" panose="020B0604020202020204" charset="0"/>
                  </a:rPr>
                  <a:t> “c</a:t>
                </a:r>
                <a:r>
                  <a:rPr lang="en-US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”</a:t>
                </a:r>
                <a:r>
                  <a:rPr lang="ru-RU" sz="2800" dirty="0" smtClean="0">
                    <a:solidFill>
                      <a:schemeClr val="tx1"/>
                    </a:solidFill>
                    <a:latin typeface="Proxima Nova" panose="020B0604020202020204" charset="0"/>
                  </a:rPr>
                  <a:t>.</a:t>
                </a:r>
                <a:endParaRPr lang="en-US" sz="2800" i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4" name="Google Shape;414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90" y="1343399"/>
                <a:ext cx="17157030" cy="8428397"/>
              </a:xfrm>
              <a:prstGeom prst="rect">
                <a:avLst/>
              </a:prstGeom>
              <a:blipFill>
                <a:blip r:embed="rId3"/>
                <a:stretch>
                  <a:fillRect l="-1243" r="-710" b="-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5" name="Google Shape;415;p26"/>
          <p:cNvSpPr txBox="1"/>
          <p:nvPr/>
        </p:nvSpPr>
        <p:spPr>
          <a:xfrm>
            <a:off x="904224" y="388800"/>
            <a:ext cx="9992375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Метрики качества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7807998" y="7896660"/>
                <a:ext cx="3222164" cy="1007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с</m:t>
                          </m:r>
                        </m:sub>
                      </m:sSub>
                      <m:r>
                        <a:rPr lang="ru-R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998" y="7896660"/>
                <a:ext cx="3222164" cy="10075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7337977" y="5380178"/>
                <a:ext cx="3816558" cy="1007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с</m:t>
                          </m:r>
                        </m:sub>
                      </m:sSub>
                      <m:r>
                        <a:rPr lang="ru-RU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977" y="5380178"/>
                <a:ext cx="3816558" cy="10075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0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0"/>
          <p:cNvSpPr txBox="1"/>
          <p:nvPr/>
        </p:nvSpPr>
        <p:spPr>
          <a:xfrm>
            <a:off x="3365157" y="4270942"/>
            <a:ext cx="5308293" cy="1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9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8196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 txBox="1"/>
          <p:nvPr/>
        </p:nvSpPr>
        <p:spPr>
          <a:xfrm>
            <a:off x="719490" y="1343401"/>
            <a:ext cx="17157030" cy="8482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ru-RU" sz="3000" dirty="0" smtClean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Задачи определения типа ремонта, а также задачи оценки рыночной стоимости недвижимости с помощью нейронных сетей не раз освещались отечественными и зарубежными исследовательскими коллективами и компаниями – см. </a:t>
            </a:r>
            <a:r>
              <a:rPr lang="en-US" sz="3000" dirty="0">
                <a:latin typeface="Proxima Nova" panose="020B0604020202020204" charset="0"/>
                <a:hlinkClick r:id="rId3"/>
              </a:rPr>
              <a:t>[</a:t>
            </a:r>
            <a:r>
              <a:rPr lang="en-US" sz="3000" dirty="0" smtClean="0">
                <a:latin typeface="Proxima Nova" panose="020B0604020202020204" charset="0"/>
                <a:hlinkClick r:id="rId3"/>
              </a:rPr>
              <a:t>1]</a:t>
            </a:r>
            <a:r>
              <a:rPr lang="ru-RU" sz="3000" dirty="0" smtClean="0">
                <a:latin typeface="Proxima Nova" panose="020B0604020202020204" charset="0"/>
              </a:rPr>
              <a:t>, </a:t>
            </a:r>
            <a:r>
              <a:rPr lang="ru-RU" sz="3000" dirty="0">
                <a:latin typeface="Proxima Nova" panose="020B0604020202020204" charset="0"/>
                <a:hlinkClick r:id="rId4"/>
              </a:rPr>
              <a:t>[2</a:t>
            </a:r>
            <a:r>
              <a:rPr lang="ru-RU" sz="3000" dirty="0" smtClean="0">
                <a:latin typeface="Proxima Nova" panose="020B0604020202020204" charset="0"/>
                <a:hlinkClick r:id="rId4"/>
              </a:rPr>
              <a:t>]</a:t>
            </a:r>
            <a:r>
              <a:rPr lang="ru-RU" sz="3000" dirty="0" smtClean="0">
                <a:latin typeface="Proxima Nova" panose="020B0604020202020204" charset="0"/>
              </a:rPr>
              <a:t> и </a:t>
            </a:r>
            <a:r>
              <a:rPr lang="en-US" sz="3000" dirty="0">
                <a:solidFill>
                  <a:schemeClr val="bg2">
                    <a:lumMod val="75000"/>
                  </a:schemeClr>
                </a:solidFill>
                <a:latin typeface="Proxima Nova" panose="020B0604020202020204" charset="0"/>
              </a:rPr>
              <a:t>[3</a:t>
            </a: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  <a:latin typeface="Proxima Nova" panose="020B0604020202020204" charset="0"/>
              </a:rPr>
              <a:t>]</a:t>
            </a:r>
            <a:r>
              <a:rPr lang="ru-RU" sz="3000" dirty="0" smtClean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.</a:t>
            </a:r>
          </a:p>
          <a:p>
            <a:pPr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just"/>
            <a:r>
              <a:rPr lang="ru-RU" sz="3000" dirty="0" smtClean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В </a:t>
            </a:r>
            <a:r>
              <a:rPr lang="en-US" sz="3000" dirty="0" smtClean="0">
                <a:latin typeface="Proxima Nova" panose="020B0604020202020204" charset="0"/>
                <a:hlinkClick r:id="rId3"/>
              </a:rPr>
              <a:t>[1]</a:t>
            </a:r>
            <a:r>
              <a:rPr lang="en-US" sz="3000" dirty="0" smtClean="0">
                <a:latin typeface="Proxima Nova" panose="020B0604020202020204" charset="0"/>
              </a:rPr>
              <a:t> </a:t>
            </a:r>
            <a:r>
              <a:rPr lang="ru-RU" sz="3000" dirty="0" smtClean="0">
                <a:latin typeface="Proxima Nova" panose="020B0604020202020204" charset="0"/>
              </a:rPr>
              <a:t>вместо традиционной экспертной оценки дизайна интерьера предложили модель глубокого обучения, предсказывающую 4 типа дизайна</a:t>
            </a:r>
            <a:r>
              <a:rPr lang="en-US" sz="3000" dirty="0" smtClean="0">
                <a:latin typeface="Proxima Nova" panose="020B0604020202020204" charset="0"/>
              </a:rPr>
              <a:t> (casual, classic, modern, natural) </a:t>
            </a:r>
            <a:r>
              <a:rPr lang="ru-RU" sz="3000" dirty="0" smtClean="0">
                <a:latin typeface="Proxima Nova" panose="020B0604020202020204" charset="0"/>
              </a:rPr>
              <a:t>интерьера жилых помещений Южной Кореи. </a:t>
            </a:r>
          </a:p>
          <a:p>
            <a:pPr algn="just"/>
            <a:endParaRPr lang="ru-RU" sz="3000" dirty="0" smtClean="0">
              <a:latin typeface="Proxima Nova" panose="020B0604020202020204" charset="0"/>
            </a:endParaRPr>
          </a:p>
          <a:p>
            <a:pPr algn="just"/>
            <a:r>
              <a:rPr lang="ru-RU" sz="3000" dirty="0" smtClean="0">
                <a:latin typeface="Proxima Nova" panose="020B0604020202020204" charset="0"/>
              </a:rPr>
              <a:t>В работе </a:t>
            </a:r>
            <a:r>
              <a:rPr lang="ru-RU" sz="3000" dirty="0" smtClean="0">
                <a:latin typeface="Proxima Nova" panose="020B0604020202020204" charset="0"/>
                <a:hlinkClick r:id="rId4"/>
              </a:rPr>
              <a:t>[2]</a:t>
            </a:r>
            <a:r>
              <a:rPr lang="ru-RU" sz="3000" dirty="0" smtClean="0">
                <a:latin typeface="Proxima Nova" panose="020B0604020202020204" charset="0"/>
              </a:rPr>
              <a:t> </a:t>
            </a:r>
            <a:r>
              <a:rPr lang="ru-RU" sz="3000" dirty="0" smtClean="0">
                <a:solidFill>
                  <a:schemeClr val="tx1"/>
                </a:solidFill>
                <a:latin typeface="Proxima Nova" panose="020B0604020202020204" charset="0"/>
              </a:rPr>
              <a:t>применили </a:t>
            </a: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нейронную сеть для оценки рыночных стоимостей домов, использовав не только изображения их интерьера и экстерьера, но и параметры самого дома, такие как – площади, количество комнат и т.д. Также авторы разработали метод для оценки уровня роскоши фотографий недвижимости</a:t>
            </a:r>
            <a:r>
              <a:rPr lang="ru-RU" sz="3000" dirty="0" smtClean="0">
                <a:solidFill>
                  <a:schemeClr val="tx1"/>
                </a:solidFill>
                <a:latin typeface="Proxima Nova" panose="020B0604020202020204" charset="0"/>
              </a:rPr>
              <a:t>.</a:t>
            </a:r>
          </a:p>
          <a:p>
            <a:pPr algn="just"/>
            <a:endParaRPr lang="ru-RU" sz="30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algn="just"/>
            <a:r>
              <a:rPr lang="ru-RU" sz="3000" dirty="0" smtClean="0">
                <a:solidFill>
                  <a:schemeClr val="tx1"/>
                </a:solidFill>
                <a:latin typeface="Proxima Nova" panose="020B0604020202020204" charset="0"/>
              </a:rPr>
              <a:t>В отечественной работе </a:t>
            </a: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  <a:latin typeface="Proxima Nova" panose="020B0604020202020204" charset="0"/>
              </a:rPr>
              <a:t>[3]</a:t>
            </a:r>
            <a:r>
              <a:rPr lang="en-US" sz="3000" dirty="0" smtClean="0">
                <a:solidFill>
                  <a:schemeClr val="tx1"/>
                </a:solidFill>
                <a:latin typeface="Proxima Nova" panose="020B0604020202020204" charset="0"/>
              </a:rPr>
              <a:t> </a:t>
            </a:r>
            <a:r>
              <a:rPr lang="ru-RU" sz="3000" dirty="0" smtClean="0">
                <a:solidFill>
                  <a:schemeClr val="tx1"/>
                </a:solidFill>
                <a:latin typeface="Proxima Nova" panose="020B0604020202020204" charset="0"/>
              </a:rPr>
              <a:t>сформировали технологию </a:t>
            </a:r>
            <a:r>
              <a:rPr lang="ru-RU" sz="3000" dirty="0" err="1">
                <a:solidFill>
                  <a:schemeClr val="tx1"/>
                </a:solidFill>
                <a:latin typeface="Proxima Nova" panose="020B0604020202020204" charset="0"/>
              </a:rPr>
              <a:t>нейросетевого</a:t>
            </a: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 моделирования процессов массовой оценки и сценарного прогнозирования рыночной стоимости жилой </a:t>
            </a:r>
            <a:r>
              <a:rPr lang="ru-RU" sz="3000" dirty="0" smtClean="0">
                <a:solidFill>
                  <a:schemeClr val="tx1"/>
                </a:solidFill>
                <a:latin typeface="Proxima Nova" panose="020B0604020202020204" charset="0"/>
              </a:rPr>
              <a:t>недвижимости</a:t>
            </a:r>
            <a:r>
              <a:rPr lang="ru-RU" sz="3000" dirty="0">
                <a:solidFill>
                  <a:schemeClr val="tx1"/>
                </a:solidFill>
                <a:latin typeface="Proxima Nova" panose="020B0604020202020204" charset="0"/>
              </a:rPr>
              <a:t>, учитывающую мезо- и макроэкономические </a:t>
            </a:r>
            <a:r>
              <a:rPr lang="ru-RU" sz="3000" dirty="0" smtClean="0">
                <a:solidFill>
                  <a:schemeClr val="tx1"/>
                </a:solidFill>
                <a:latin typeface="Proxima Nova" panose="020B0604020202020204" charset="0"/>
              </a:rPr>
              <a:t>факторы, </a:t>
            </a:r>
            <a:r>
              <a:rPr lang="ru-RU" sz="3000" dirty="0" smtClean="0">
                <a:latin typeface="Proxima Nova" panose="020B0604020202020204" charset="0"/>
              </a:rPr>
              <a:t>а также строительные</a:t>
            </a:r>
            <a:r>
              <a:rPr lang="ru-RU" sz="3000" dirty="0">
                <a:latin typeface="Proxima Nova" panose="020B0604020202020204" charset="0"/>
              </a:rPr>
              <a:t>, </a:t>
            </a:r>
            <a:r>
              <a:rPr lang="ru-RU" sz="3000" dirty="0" smtClean="0">
                <a:latin typeface="Proxima Nova" panose="020B0604020202020204" charset="0"/>
              </a:rPr>
              <a:t>эксплуатационные</a:t>
            </a:r>
            <a:r>
              <a:rPr lang="ru-RU" sz="3000" dirty="0">
                <a:latin typeface="Proxima Nova" panose="020B0604020202020204" charset="0"/>
              </a:rPr>
              <a:t>, географические </a:t>
            </a:r>
            <a:r>
              <a:rPr lang="ru-RU" sz="3000" dirty="0" smtClean="0">
                <a:latin typeface="Proxima Nova" panose="020B0604020202020204" charset="0"/>
              </a:rPr>
              <a:t>характеристики.</a:t>
            </a:r>
            <a:endParaRPr lang="ru-RU" sz="3000" dirty="0">
              <a:latin typeface="Proxima Nova" panose="020B0604020202020204" charset="0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904224" y="388800"/>
            <a:ext cx="14295802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Исследование аналогичных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8359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8"/>
          <p:cNvSpPr txBox="1"/>
          <p:nvPr/>
        </p:nvSpPr>
        <p:spPr>
          <a:xfrm>
            <a:off x="903450" y="486300"/>
            <a:ext cx="122091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Пайплайн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 обучения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2088106" y="1376987"/>
            <a:ext cx="13006317" cy="4041174"/>
          </a:xfrm>
          <a:prstGeom prst="roundRect">
            <a:avLst/>
          </a:prstGeom>
          <a:solidFill>
            <a:srgbClr val="FAF1CA"/>
          </a:solidFill>
          <a:ln w="190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2" name="Скругленный прямоугольник 1"/>
          <p:cNvSpPr>
            <a:spLocks noChangeArrowheads="1"/>
          </p:cNvSpPr>
          <p:nvPr/>
        </p:nvSpPr>
        <p:spPr bwMode="auto">
          <a:xfrm>
            <a:off x="2608374" y="1903125"/>
            <a:ext cx="3792426" cy="2354976"/>
          </a:xfrm>
          <a:prstGeom prst="roundRect">
            <a:avLst>
              <a:gd name="adj" fmla="val 16667"/>
            </a:avLst>
          </a:prstGeom>
          <a:solidFill>
            <a:srgbClr val="F3D80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2800" dirty="0"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Получение данных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(сбор изображений с разметкой)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sp>
        <p:nvSpPr>
          <p:cNvPr id="3" name="Скругленный прямоугольник 3"/>
          <p:cNvSpPr>
            <a:spLocks noChangeArrowheads="1"/>
          </p:cNvSpPr>
          <p:nvPr/>
        </p:nvSpPr>
        <p:spPr bwMode="auto">
          <a:xfrm>
            <a:off x="6829187" y="1834157"/>
            <a:ext cx="3710538" cy="2353083"/>
          </a:xfrm>
          <a:prstGeom prst="roundRect">
            <a:avLst>
              <a:gd name="adj" fmla="val 16667"/>
            </a:avLst>
          </a:prstGeom>
          <a:solidFill>
            <a:srgbClr val="F3D80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Отбор изображений интерьера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315834" y="5927120"/>
            <a:ext cx="11410100" cy="4022097"/>
          </a:xfrm>
          <a:prstGeom prst="roundRect">
            <a:avLst/>
          </a:prstGeom>
          <a:solidFill>
            <a:srgbClr val="E2D7F9"/>
          </a:solidFill>
          <a:ln w="19050">
            <a:solidFill>
              <a:srgbClr val="8554E6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4" name="Скругленный прямоугольник 5"/>
          <p:cNvSpPr>
            <a:spLocks noChangeArrowheads="1"/>
          </p:cNvSpPr>
          <p:nvPr/>
        </p:nvSpPr>
        <p:spPr bwMode="auto">
          <a:xfrm>
            <a:off x="9084721" y="6526751"/>
            <a:ext cx="3867004" cy="2890204"/>
          </a:xfrm>
          <a:prstGeom prst="roundRect">
            <a:avLst>
              <a:gd name="adj" fmla="val 16667"/>
            </a:avLst>
          </a:prstGeom>
          <a:solidFill>
            <a:srgbClr val="B79A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модели для классификации ремонта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088107" y="226438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2" name="Скругленный прямоугольник 5"/>
          <p:cNvSpPr>
            <a:spLocks noChangeArrowheads="1"/>
          </p:cNvSpPr>
          <p:nvPr/>
        </p:nvSpPr>
        <p:spPr bwMode="auto">
          <a:xfrm>
            <a:off x="4504587" y="6493066"/>
            <a:ext cx="3779604" cy="2890204"/>
          </a:xfrm>
          <a:prstGeom prst="roundRect">
            <a:avLst>
              <a:gd name="adj" fmla="val 16667"/>
            </a:avLst>
          </a:prstGeom>
          <a:solidFill>
            <a:srgbClr val="B79A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Обучение модели для классификации </a:t>
            </a:r>
            <a:r>
              <a:rPr lang="ru-RU" altLang="ru-RU" sz="2800" dirty="0"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интерьера </a:t>
            </a:r>
            <a:r>
              <a:rPr lang="ru-RU" altLang="ru-RU" sz="2800" dirty="0" smtClean="0"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экстерьера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sp>
        <p:nvSpPr>
          <p:cNvPr id="23" name="Скругленный прямоугольник 3"/>
          <p:cNvSpPr>
            <a:spLocks noChangeArrowheads="1"/>
          </p:cNvSpPr>
          <p:nvPr/>
        </p:nvSpPr>
        <p:spPr bwMode="auto">
          <a:xfrm>
            <a:off x="11139925" y="1834157"/>
            <a:ext cx="3710538" cy="2353083"/>
          </a:xfrm>
          <a:prstGeom prst="roundRect">
            <a:avLst>
              <a:gd name="adj" fmla="val 16667"/>
            </a:avLst>
          </a:prstGeom>
          <a:solidFill>
            <a:srgbClr val="F3D80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Oversampling</a:t>
            </a:r>
            <a:r>
              <a:rPr kumimoji="0" lang="en-US" altLang="ru-RU" sz="28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&amp; Augmentations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5254388" y="4239366"/>
            <a:ext cx="14583" cy="2253700"/>
          </a:xfrm>
          <a:prstGeom prst="straightConnector1">
            <a:avLst/>
          </a:prstGeom>
          <a:ln w="31750">
            <a:solidFill>
              <a:schemeClr val="accent5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7272997" y="4153555"/>
            <a:ext cx="1261" cy="2339511"/>
          </a:xfrm>
          <a:prstGeom prst="straightConnector1">
            <a:avLst/>
          </a:prstGeom>
          <a:ln w="31750">
            <a:solidFill>
              <a:schemeClr val="accent5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>
            <a:off x="9684921" y="4187240"/>
            <a:ext cx="7719" cy="2339511"/>
          </a:xfrm>
          <a:prstGeom prst="straightConnector1">
            <a:avLst/>
          </a:prstGeom>
          <a:ln w="31750">
            <a:solidFill>
              <a:schemeClr val="accent5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3" idx="3"/>
            <a:endCxn id="23" idx="1"/>
          </p:cNvCxnSpPr>
          <p:nvPr/>
        </p:nvCxnSpPr>
        <p:spPr>
          <a:xfrm>
            <a:off x="10539725" y="3010699"/>
            <a:ext cx="600200" cy="0"/>
          </a:xfrm>
          <a:prstGeom prst="straightConnector1">
            <a:avLst/>
          </a:prstGeom>
          <a:ln w="31750">
            <a:solidFill>
              <a:schemeClr val="accent5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H="1">
            <a:off x="12261564" y="4153555"/>
            <a:ext cx="7719" cy="2339511"/>
          </a:xfrm>
          <a:prstGeom prst="straightConnector1">
            <a:avLst/>
          </a:prstGeom>
          <a:ln w="31750">
            <a:solidFill>
              <a:schemeClr val="accent5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00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 txBox="1"/>
          <p:nvPr/>
        </p:nvSpPr>
        <p:spPr>
          <a:xfrm>
            <a:off x="551850" y="1660547"/>
            <a:ext cx="8155200" cy="6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Адреса объявлений (точки на карте) были выбраны случайным образом, чтобы в выборку попало как можно больше разнородных изображений.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Для получения и обработки данных использовались библиотеки </a:t>
            </a:r>
            <a: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 и beautiful soup. </a:t>
            </a:r>
            <a:endParaRPr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Изображения квартир были взяты с 10 000 объявлений о продаже квартиры в Москве, из каждого объявления взято не более 3 изображений.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904225" y="388800"/>
            <a:ext cx="87441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>
                <a:latin typeface="Proxima Nova"/>
                <a:ea typeface="Proxima Nova"/>
                <a:cs typeface="Proxima Nova"/>
                <a:sym typeface="Proxima Nova"/>
              </a:rPr>
              <a:t>Получение данных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6" name="Google Shape;4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1660586"/>
            <a:ext cx="7466225" cy="798021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 txBox="1"/>
          <p:nvPr/>
        </p:nvSpPr>
        <p:spPr>
          <a:xfrm>
            <a:off x="10389000" y="1343400"/>
            <a:ext cx="6051300" cy="6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Адреса объявлений на карте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202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 txBox="1"/>
          <p:nvPr/>
        </p:nvSpPr>
        <p:spPr>
          <a:xfrm>
            <a:off x="540000" y="1360800"/>
            <a:ext cx="5914800" cy="82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Полученная выборка состояла из 29 079 изображений квартир, включающая не только интересные для классификации изображения интерьера, но и фотографии вида из окна, вида на парк, дом, подъезд, </a:t>
            </a:r>
            <a: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 планировки</a:t>
            </a: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 и т.д. 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Первым этапом 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решения </a:t>
            </a: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задачи было разделение изображений интерьера 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изображений экстерьера с помощью нейронной сети. Для этого была размечена небольшая выборка  - 1200 картинок, по 200 на каждый класс (6 классов).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877349" y="455575"/>
            <a:ext cx="14162484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altLang="ru-RU" sz="6000" dirty="0" smtClean="0"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Отбор </a:t>
            </a:r>
            <a:r>
              <a:rPr lang="ru-RU" altLang="ru-RU" sz="6000" dirty="0">
                <a:latin typeface="Proxima Nova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изображений интерьера</a:t>
            </a:r>
            <a:endParaRPr lang="ru-RU" altLang="ru-RU" sz="60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4" name="Google Shape;4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545" y="2261650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5683" y="2246275"/>
            <a:ext cx="357660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29825" y="6399738"/>
            <a:ext cx="3454950" cy="259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151" y="6313375"/>
            <a:ext cx="3454950" cy="258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91470" y="2246274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00438" y="6313385"/>
            <a:ext cx="3685237" cy="27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7"/>
          <p:cNvSpPr txBox="1"/>
          <p:nvPr/>
        </p:nvSpPr>
        <p:spPr>
          <a:xfrm>
            <a:off x="6790656" y="1441374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1.	Подъезд                       2.	Вид на дом                      3. Вид из окна 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6790656" y="5508475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latin typeface="Proxima Nova"/>
                <a:ea typeface="Proxima Nova"/>
                <a:cs typeface="Proxima Nova"/>
                <a:sym typeface="Proxima Nova"/>
              </a:rPr>
              <a:t>4. Парк и двор             5.	Схема планировки               6. Интерьер        </a:t>
            </a:r>
            <a:endParaRPr sz="26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 txBox="1"/>
          <p:nvPr/>
        </p:nvSpPr>
        <p:spPr>
          <a:xfrm>
            <a:off x="540000" y="1360800"/>
            <a:ext cx="7578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903450" y="486300"/>
            <a:ext cx="122091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Методика решения и результаты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8537163" y="5696800"/>
            <a:ext cx="93723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значения функции потерь от номера эпохи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9019325" y="1311150"/>
            <a:ext cx="827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точности от номера эпохи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0" name="Google Shape;4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823" y="1972799"/>
            <a:ext cx="8454314" cy="3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6505" y="6610225"/>
            <a:ext cx="8158632" cy="30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875" y="4946400"/>
            <a:ext cx="5872125" cy="47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8"/>
          <p:cNvSpPr/>
          <p:nvPr/>
        </p:nvSpPr>
        <p:spPr>
          <a:xfrm>
            <a:off x="385050" y="223558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444" name="Google Shape;444;p28"/>
          <p:cNvSpPr/>
          <p:nvPr/>
        </p:nvSpPr>
        <p:spPr>
          <a:xfrm>
            <a:off x="385050" y="303663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445" name="Google Shape;445;p28"/>
          <p:cNvSpPr txBox="1"/>
          <p:nvPr/>
        </p:nvSpPr>
        <p:spPr>
          <a:xfrm>
            <a:off x="1174875" y="2138100"/>
            <a:ext cx="75789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latin typeface="Proxima Nova"/>
                <a:ea typeface="Proxima Nova"/>
                <a:cs typeface="Proxima Nova"/>
                <a:sym typeface="Proxima Nova"/>
              </a:rPr>
              <a:t>Предобученная модель Xception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624038" y="3634615"/>
            <a:ext cx="7578900" cy="156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Точность на тестовой выборке </a:t>
            </a:r>
            <a:r>
              <a:rPr lang="ru" sz="3000" b="1" dirty="0">
                <a:latin typeface="Proxima Nova"/>
                <a:ea typeface="Proxima Nova"/>
                <a:cs typeface="Proxima Nova"/>
                <a:sym typeface="Proxima Nova"/>
              </a:rPr>
              <a:t>0.83</a:t>
            </a: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Матрица ошибок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28"/>
          <p:cNvSpPr txBox="1"/>
          <p:nvPr/>
        </p:nvSpPr>
        <p:spPr>
          <a:xfrm>
            <a:off x="1111488" y="2952000"/>
            <a:ext cx="7578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Proxima Nova"/>
                <a:ea typeface="Proxima Nova"/>
                <a:cs typeface="Proxima Nova"/>
                <a:sym typeface="Proxima Nova"/>
              </a:rPr>
              <a:t>Выходной полносвязный слой на 6 классов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1027</Words>
  <Application>Microsoft Office PowerPoint</Application>
  <PresentationFormat>Произвольный</PresentationFormat>
  <Paragraphs>261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Proxima Nova</vt:lpstr>
      <vt:lpstr>Cambria Math</vt:lpstr>
      <vt:lpstr>Times New Roman</vt:lpstr>
      <vt:lpstr>Arial</vt:lpstr>
      <vt:lpstr>Proxima Nova Semibold</vt:lpstr>
      <vt:lpstr>Calibri</vt:lpstr>
      <vt:lpstr>White Green</vt:lpstr>
      <vt:lpstr>1_White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ED-PC</dc:creator>
  <cp:lastModifiedBy>Муравьев Эдуард Константинович</cp:lastModifiedBy>
  <cp:revision>45</cp:revision>
  <dcterms:modified xsi:type="dcterms:W3CDTF">2022-02-17T21:37:53Z</dcterms:modified>
</cp:coreProperties>
</file>